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diagrams/quickStyle1.xml" ContentType="application/vnd.openxmlformats-officedocument.drawingml.diagramStyl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1"/>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6" r:id="rId39"/>
    <p:sldId id="297" r:id="rId40"/>
  </p:sldIdLst>
  <p:sldSz cx="9144000" cy="5143500" type="screen16x9"/>
  <p:notesSz cx="6858000" cy="9144000"/>
  <p:embeddedFontLst>
    <p:embeddedFont>
      <p:font typeface="Montserrat" charset="0"/>
      <p:regular r:id="rId42"/>
      <p:bold r:id="rId43"/>
      <p:italic r:id="rId44"/>
      <p:boldItalic r:id="rId45"/>
    </p:embeddedFont>
    <p:embeddedFont>
      <p:font typeface="Calibri" pitchFamily="34" charset="0"/>
      <p:regular r:id="rId46"/>
      <p:bold r:id="rId47"/>
      <p:italic r:id="rId48"/>
      <p:boldItalic r:id="rId49"/>
    </p:embeddedFont>
    <p:embeddedFont>
      <p:font typeface="Verdana" pitchFamily="34" charset="0"/>
      <p:regular r:id="rId50"/>
      <p:bold r:id="rId51"/>
      <p:italic r:id="rId52"/>
      <p:boldItalic r:id="rId53"/>
    </p:embeddedFont>
    <p:embeddedFont>
      <p:font typeface="Constantia" pitchFamily="18" charset="0"/>
      <p:regular r:id="rId54"/>
      <p:bold r:id="rId55"/>
      <p:italic r:id="rId56"/>
      <p:boldItalic r:id="rId57"/>
    </p:embeddedFont>
    <p:embeddedFont>
      <p:font typeface="Wingdings 2" pitchFamily="18" charset="2"/>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027" autoAdjust="0"/>
    <p:restoredTop sz="94660"/>
  </p:normalViewPr>
  <p:slideViewPr>
    <p:cSldViewPr snapToGrid="0">
      <p:cViewPr varScale="1">
        <p:scale>
          <a:sx n="122" d="100"/>
          <a:sy n="122" d="100"/>
        </p:scale>
        <p:origin x="-360" y="-96"/>
      </p:cViewPr>
      <p:guideLst>
        <p:guide orient="horz" pos="162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5525D-2F9F-4A8C-8977-7DCE07412910}" type="doc">
      <dgm:prSet loTypeId="urn:microsoft.com/office/officeart/2005/8/layout/process5" loCatId="process" qsTypeId="urn:microsoft.com/office/officeart/2005/8/quickstyle/3d3" qsCatId="3D" csTypeId="urn:microsoft.com/office/officeart/2005/8/colors/accent1_2" csCatId="accent1" phldr="1"/>
      <dgm:spPr/>
      <dgm:t>
        <a:bodyPr/>
        <a:lstStyle/>
        <a:p>
          <a:endParaRPr lang="en-IN"/>
        </a:p>
      </dgm:t>
    </dgm:pt>
    <dgm:pt modelId="{2D179B5E-092A-413A-9631-AAD88B225746}">
      <dgm:prSet phldrT="[Text]"/>
      <dgm:spPr/>
      <dgm:t>
        <a:bodyPr/>
        <a:lstStyle/>
        <a:p>
          <a:r>
            <a:rPr lang="en-IN" dirty="0"/>
            <a:t>Import Libraries </a:t>
          </a:r>
        </a:p>
      </dgm:t>
    </dgm:pt>
    <dgm:pt modelId="{6AD7DADC-20CC-4301-8A84-E1C19879F239}" type="parTrans" cxnId="{2FCFC6CF-8A10-4EFE-9A67-5B1D424EF405}">
      <dgm:prSet/>
      <dgm:spPr/>
      <dgm:t>
        <a:bodyPr/>
        <a:lstStyle/>
        <a:p>
          <a:endParaRPr lang="en-IN"/>
        </a:p>
      </dgm:t>
    </dgm:pt>
    <dgm:pt modelId="{56768801-96B3-41F4-A05B-29ED3AE049C1}" type="sibTrans" cxnId="{2FCFC6CF-8A10-4EFE-9A67-5B1D424EF405}">
      <dgm:prSet/>
      <dgm:spPr/>
      <dgm:t>
        <a:bodyPr/>
        <a:lstStyle/>
        <a:p>
          <a:endParaRPr lang="en-IN"/>
        </a:p>
      </dgm:t>
    </dgm:pt>
    <dgm:pt modelId="{165DB029-09DF-40BA-9FDD-07D2DF6AB8E7}">
      <dgm:prSet phldrT="[Text]"/>
      <dgm:spPr/>
      <dgm:t>
        <a:bodyPr/>
        <a:lstStyle/>
        <a:p>
          <a:r>
            <a:rPr lang="en-IN" dirty="0" smtClean="0"/>
            <a:t>Data Frame/ dataset Loading.</a:t>
          </a:r>
          <a:endParaRPr lang="en-IN" dirty="0"/>
        </a:p>
      </dgm:t>
    </dgm:pt>
    <dgm:pt modelId="{D60DF80D-905B-445B-8DD8-DC6F988D5581}" type="parTrans" cxnId="{19A9C702-4FCC-4515-8BC7-33BD12335B48}">
      <dgm:prSet/>
      <dgm:spPr/>
      <dgm:t>
        <a:bodyPr/>
        <a:lstStyle/>
        <a:p>
          <a:endParaRPr lang="en-IN"/>
        </a:p>
      </dgm:t>
    </dgm:pt>
    <dgm:pt modelId="{EB9F6141-AD65-4815-A32A-90882B9BDAAC}" type="sibTrans" cxnId="{19A9C702-4FCC-4515-8BC7-33BD12335B48}">
      <dgm:prSet/>
      <dgm:spPr/>
      <dgm:t>
        <a:bodyPr/>
        <a:lstStyle/>
        <a:p>
          <a:endParaRPr lang="en-IN"/>
        </a:p>
      </dgm:t>
    </dgm:pt>
    <dgm:pt modelId="{F1EE16A0-FA2F-42D2-ABAD-2D4F102C27C3}">
      <dgm:prSet phldrT="[Text]"/>
      <dgm:spPr/>
      <dgm:t>
        <a:bodyPr/>
        <a:lstStyle/>
        <a:p>
          <a:r>
            <a:rPr lang="en-IN" dirty="0"/>
            <a:t>Drop Duplicate </a:t>
          </a:r>
          <a:r>
            <a:rPr lang="en-IN" dirty="0" smtClean="0"/>
            <a:t>Entries.</a:t>
          </a:r>
          <a:endParaRPr lang="en-IN" dirty="0"/>
        </a:p>
      </dgm:t>
    </dgm:pt>
    <dgm:pt modelId="{CD2B69C2-DA09-4BB7-B2FE-43B750A9CBC6}" type="parTrans" cxnId="{1B08FB4C-5FFA-4846-9355-7BF9F0D25CB1}">
      <dgm:prSet/>
      <dgm:spPr/>
      <dgm:t>
        <a:bodyPr/>
        <a:lstStyle/>
        <a:p>
          <a:endParaRPr lang="en-IN"/>
        </a:p>
      </dgm:t>
    </dgm:pt>
    <dgm:pt modelId="{51ABF9E2-4AB3-4B65-9713-323465124827}" type="sibTrans" cxnId="{1B08FB4C-5FFA-4846-9355-7BF9F0D25CB1}">
      <dgm:prSet/>
      <dgm:spPr/>
      <dgm:t>
        <a:bodyPr/>
        <a:lstStyle/>
        <a:p>
          <a:endParaRPr lang="en-IN"/>
        </a:p>
      </dgm:t>
    </dgm:pt>
    <dgm:pt modelId="{809DFDF9-DF8C-4178-8B28-244902ECFA9D}">
      <dgm:prSet phldrT="[Text]"/>
      <dgm:spPr/>
      <dgm:t>
        <a:bodyPr/>
        <a:lstStyle/>
        <a:p>
          <a:r>
            <a:rPr lang="en-IN" dirty="0"/>
            <a:t>Remove Visual </a:t>
          </a:r>
          <a:r>
            <a:rPr lang="en-IN" dirty="0" smtClean="0"/>
            <a:t>Impurities.</a:t>
          </a:r>
          <a:endParaRPr lang="en-IN" dirty="0"/>
        </a:p>
      </dgm:t>
    </dgm:pt>
    <dgm:pt modelId="{DA8F6EEC-1F16-4813-A8EC-6FA15CA50090}" type="parTrans" cxnId="{90A1B8C5-6464-421F-9787-E647B311C7A4}">
      <dgm:prSet/>
      <dgm:spPr/>
      <dgm:t>
        <a:bodyPr/>
        <a:lstStyle/>
        <a:p>
          <a:endParaRPr lang="en-IN"/>
        </a:p>
      </dgm:t>
    </dgm:pt>
    <dgm:pt modelId="{7CC798CA-C139-4282-958A-083D06268576}" type="sibTrans" cxnId="{90A1B8C5-6464-421F-9787-E647B311C7A4}">
      <dgm:prSet/>
      <dgm:spPr/>
      <dgm:t>
        <a:bodyPr/>
        <a:lstStyle/>
        <a:p>
          <a:endParaRPr lang="en-IN"/>
        </a:p>
      </dgm:t>
    </dgm:pt>
    <dgm:pt modelId="{37A9A283-B99A-462C-953E-B0410AF1EF39}">
      <dgm:prSet phldrT="[Text]"/>
      <dgm:spPr/>
      <dgm:t>
        <a:bodyPr/>
        <a:lstStyle/>
        <a:p>
          <a:r>
            <a:rPr lang="en-IN" dirty="0"/>
            <a:t>Find Unique, Null Count and Data </a:t>
          </a:r>
          <a:r>
            <a:rPr lang="en-IN" dirty="0" smtClean="0"/>
            <a:t>types.</a:t>
          </a:r>
          <a:endParaRPr lang="en-IN" dirty="0"/>
        </a:p>
      </dgm:t>
    </dgm:pt>
    <dgm:pt modelId="{43FB2A02-0182-411F-8DC1-47E377EE16BD}" type="parTrans" cxnId="{2310A4D8-2752-4376-8128-574F38DE81B9}">
      <dgm:prSet/>
      <dgm:spPr/>
      <dgm:t>
        <a:bodyPr/>
        <a:lstStyle/>
        <a:p>
          <a:endParaRPr lang="en-IN"/>
        </a:p>
      </dgm:t>
    </dgm:pt>
    <dgm:pt modelId="{8E7DAFAB-80BC-4EF3-A318-26E6B36FFE43}" type="sibTrans" cxnId="{2310A4D8-2752-4376-8128-574F38DE81B9}">
      <dgm:prSet/>
      <dgm:spPr/>
      <dgm:t>
        <a:bodyPr/>
        <a:lstStyle/>
        <a:p>
          <a:endParaRPr lang="en-IN"/>
        </a:p>
      </dgm:t>
    </dgm:pt>
    <dgm:pt modelId="{03F4216A-8A99-41FC-949B-EFC5799F3CD3}">
      <dgm:prSet phldrT="[Text]"/>
      <dgm:spPr/>
      <dgm:t>
        <a:bodyPr/>
        <a:lstStyle/>
        <a:p>
          <a:r>
            <a:rPr lang="en-IN" dirty="0"/>
            <a:t>Data </a:t>
          </a:r>
          <a:r>
            <a:rPr lang="en-IN" dirty="0" smtClean="0"/>
            <a:t>Filtering.</a:t>
          </a:r>
          <a:endParaRPr lang="en-IN" dirty="0"/>
        </a:p>
      </dgm:t>
    </dgm:pt>
    <dgm:pt modelId="{EB7A10CB-7B09-486B-AF92-B41970CA41E6}" type="parTrans" cxnId="{052189FF-607F-45D5-A950-3A3D1EF9C560}">
      <dgm:prSet/>
      <dgm:spPr/>
      <dgm:t>
        <a:bodyPr/>
        <a:lstStyle/>
        <a:p>
          <a:endParaRPr lang="en-IN"/>
        </a:p>
      </dgm:t>
    </dgm:pt>
    <dgm:pt modelId="{C9175AA1-F065-451B-B988-A5D81A100D0C}" type="sibTrans" cxnId="{052189FF-607F-45D5-A950-3A3D1EF9C560}">
      <dgm:prSet/>
      <dgm:spPr/>
      <dgm:t>
        <a:bodyPr/>
        <a:lstStyle/>
        <a:p>
          <a:endParaRPr lang="en-IN"/>
        </a:p>
      </dgm:t>
    </dgm:pt>
    <dgm:pt modelId="{83AC2F55-1F6A-44F4-AC84-6D601E502E42}">
      <dgm:prSet phldrT="[Text]"/>
      <dgm:spPr/>
      <dgm:t>
        <a:bodyPr/>
        <a:lstStyle/>
        <a:p>
          <a:r>
            <a:rPr lang="en-IN" dirty="0"/>
            <a:t>Segregate </a:t>
          </a:r>
        </a:p>
        <a:p>
          <a:r>
            <a:rPr lang="en-IN" dirty="0" smtClean="0"/>
            <a:t>Numerical and Categorical values.</a:t>
          </a:r>
          <a:endParaRPr lang="en-IN" dirty="0"/>
        </a:p>
      </dgm:t>
    </dgm:pt>
    <dgm:pt modelId="{039F4DDA-C33C-4034-BDAA-09E937AE6169}" type="parTrans" cxnId="{F87686F9-664D-4C96-854B-DF4D76FE0B7B}">
      <dgm:prSet/>
      <dgm:spPr/>
      <dgm:t>
        <a:bodyPr/>
        <a:lstStyle/>
        <a:p>
          <a:endParaRPr lang="en-IN"/>
        </a:p>
      </dgm:t>
    </dgm:pt>
    <dgm:pt modelId="{007023EA-3063-4A93-B7EB-F7BB239CFC32}" type="sibTrans" cxnId="{F87686F9-664D-4C96-854B-DF4D76FE0B7B}">
      <dgm:prSet/>
      <dgm:spPr/>
      <dgm:t>
        <a:bodyPr/>
        <a:lstStyle/>
        <a:p>
          <a:endParaRPr lang="en-IN"/>
        </a:p>
      </dgm:t>
    </dgm:pt>
    <dgm:pt modelId="{26927A68-422D-40DB-9BC2-9B2D3D3CE169}">
      <dgm:prSet/>
      <dgm:spPr/>
      <dgm:t>
        <a:bodyPr/>
        <a:lstStyle/>
        <a:p>
          <a:r>
            <a:rPr lang="en-IN" dirty="0"/>
            <a:t>Data Visualization</a:t>
          </a:r>
        </a:p>
      </dgm:t>
    </dgm:pt>
    <dgm:pt modelId="{3963E313-494D-4B17-A6DF-144E4EEFF307}" type="parTrans" cxnId="{F6F4CFFF-E553-4424-90AA-44F8FABFC3B0}">
      <dgm:prSet/>
      <dgm:spPr/>
      <dgm:t>
        <a:bodyPr/>
        <a:lstStyle/>
        <a:p>
          <a:endParaRPr lang="en-IN"/>
        </a:p>
      </dgm:t>
    </dgm:pt>
    <dgm:pt modelId="{2C413658-FA08-4574-B71D-E7E126086622}" type="sibTrans" cxnId="{F6F4CFFF-E553-4424-90AA-44F8FABFC3B0}">
      <dgm:prSet/>
      <dgm:spPr/>
      <dgm:t>
        <a:bodyPr/>
        <a:lstStyle/>
        <a:p>
          <a:endParaRPr lang="en-IN"/>
        </a:p>
      </dgm:t>
    </dgm:pt>
    <dgm:pt modelId="{13BED26B-882F-40DE-BAFD-F79118FC20A1}">
      <dgm:prSet/>
      <dgm:spPr/>
      <dgm:t>
        <a:bodyPr/>
        <a:lstStyle/>
        <a:p>
          <a:r>
            <a:rPr lang="en-IN"/>
            <a:t>Final </a:t>
          </a:r>
          <a:r>
            <a:rPr lang="en-IN" smtClean="0"/>
            <a:t>Summary.</a:t>
          </a:r>
          <a:endParaRPr lang="en-IN" dirty="0"/>
        </a:p>
      </dgm:t>
    </dgm:pt>
    <dgm:pt modelId="{3FBC1646-B04C-43A2-B965-21772BCF1258}" type="parTrans" cxnId="{1357D255-685E-426F-9358-847A48789A68}">
      <dgm:prSet/>
      <dgm:spPr/>
      <dgm:t>
        <a:bodyPr/>
        <a:lstStyle/>
        <a:p>
          <a:endParaRPr lang="en-IN"/>
        </a:p>
      </dgm:t>
    </dgm:pt>
    <dgm:pt modelId="{D8BD11CF-1413-473C-ADB4-5D53B29A099D}" type="sibTrans" cxnId="{1357D255-685E-426F-9358-847A48789A68}">
      <dgm:prSet/>
      <dgm:spPr/>
      <dgm:t>
        <a:bodyPr/>
        <a:lstStyle/>
        <a:p>
          <a:endParaRPr lang="en-IN"/>
        </a:p>
      </dgm:t>
    </dgm:pt>
    <dgm:pt modelId="{FC4D4BF9-BD31-4C03-8240-1A4BDA8FE18F}">
      <dgm:prSet/>
      <dgm:spPr/>
      <dgm:t>
        <a:bodyPr/>
        <a:lstStyle/>
        <a:p>
          <a:r>
            <a:rPr lang="en-IN" dirty="0" smtClean="0"/>
            <a:t>Merge Data Frames </a:t>
          </a:r>
          <a:r>
            <a:rPr lang="en-IN" dirty="0"/>
            <a:t>for More data </a:t>
          </a:r>
          <a:r>
            <a:rPr lang="en-IN" dirty="0" smtClean="0"/>
            <a:t>visualization.</a:t>
          </a:r>
          <a:endParaRPr lang="en-IN" dirty="0"/>
        </a:p>
      </dgm:t>
    </dgm:pt>
    <dgm:pt modelId="{E918C1E3-1857-4EFD-87D2-DA9A46DCBBDB}" type="parTrans" cxnId="{5C1F0DB7-9E0C-425F-A2D3-D2DC0C545C71}">
      <dgm:prSet/>
      <dgm:spPr/>
      <dgm:t>
        <a:bodyPr/>
        <a:lstStyle/>
        <a:p>
          <a:endParaRPr lang="en-IN"/>
        </a:p>
      </dgm:t>
    </dgm:pt>
    <dgm:pt modelId="{7EA35646-543C-4C94-979E-E09F2E116DA8}" type="sibTrans" cxnId="{5C1F0DB7-9E0C-425F-A2D3-D2DC0C545C71}">
      <dgm:prSet/>
      <dgm:spPr/>
      <dgm:t>
        <a:bodyPr/>
        <a:lstStyle/>
        <a:p>
          <a:endParaRPr lang="en-IN"/>
        </a:p>
      </dgm:t>
    </dgm:pt>
    <dgm:pt modelId="{22D2DEAE-CF04-4B09-9F3C-38096FFC73E4}" type="pres">
      <dgm:prSet presAssocID="{6875525D-2F9F-4A8C-8977-7DCE07412910}" presName="diagram" presStyleCnt="0">
        <dgm:presLayoutVars>
          <dgm:dir/>
          <dgm:resizeHandles val="exact"/>
        </dgm:presLayoutVars>
      </dgm:prSet>
      <dgm:spPr/>
      <dgm:t>
        <a:bodyPr/>
        <a:lstStyle/>
        <a:p>
          <a:endParaRPr lang="en-IN"/>
        </a:p>
      </dgm:t>
    </dgm:pt>
    <dgm:pt modelId="{5843176C-822B-47FC-A98E-7524B87DAC69}" type="pres">
      <dgm:prSet presAssocID="{2D179B5E-092A-413A-9631-AAD88B225746}" presName="node" presStyleLbl="node1" presStyleIdx="0" presStyleCnt="10">
        <dgm:presLayoutVars>
          <dgm:bulletEnabled val="1"/>
        </dgm:presLayoutVars>
      </dgm:prSet>
      <dgm:spPr/>
      <dgm:t>
        <a:bodyPr/>
        <a:lstStyle/>
        <a:p>
          <a:endParaRPr lang="en-IN"/>
        </a:p>
      </dgm:t>
    </dgm:pt>
    <dgm:pt modelId="{935C4A0A-C8DC-435B-9971-ED3F43C0AD92}" type="pres">
      <dgm:prSet presAssocID="{56768801-96B3-41F4-A05B-29ED3AE049C1}" presName="sibTrans" presStyleLbl="sibTrans2D1" presStyleIdx="0" presStyleCnt="9"/>
      <dgm:spPr/>
      <dgm:t>
        <a:bodyPr/>
        <a:lstStyle/>
        <a:p>
          <a:endParaRPr lang="en-IN"/>
        </a:p>
      </dgm:t>
    </dgm:pt>
    <dgm:pt modelId="{EE5218B9-71D2-4A82-8701-39A672DCFCB5}" type="pres">
      <dgm:prSet presAssocID="{56768801-96B3-41F4-A05B-29ED3AE049C1}" presName="connectorText" presStyleLbl="sibTrans2D1" presStyleIdx="0" presStyleCnt="9"/>
      <dgm:spPr/>
      <dgm:t>
        <a:bodyPr/>
        <a:lstStyle/>
        <a:p>
          <a:endParaRPr lang="en-IN"/>
        </a:p>
      </dgm:t>
    </dgm:pt>
    <dgm:pt modelId="{4E3F2925-A928-43DB-9A22-2B6681F370AC}" type="pres">
      <dgm:prSet presAssocID="{165DB029-09DF-40BA-9FDD-07D2DF6AB8E7}" presName="node" presStyleLbl="node1" presStyleIdx="1" presStyleCnt="10">
        <dgm:presLayoutVars>
          <dgm:bulletEnabled val="1"/>
        </dgm:presLayoutVars>
      </dgm:prSet>
      <dgm:spPr/>
      <dgm:t>
        <a:bodyPr/>
        <a:lstStyle/>
        <a:p>
          <a:endParaRPr lang="en-IN"/>
        </a:p>
      </dgm:t>
    </dgm:pt>
    <dgm:pt modelId="{70D2A680-4B11-480D-B493-6D682268AFCF}" type="pres">
      <dgm:prSet presAssocID="{EB9F6141-AD65-4815-A32A-90882B9BDAAC}" presName="sibTrans" presStyleLbl="sibTrans2D1" presStyleIdx="1" presStyleCnt="9"/>
      <dgm:spPr/>
      <dgm:t>
        <a:bodyPr/>
        <a:lstStyle/>
        <a:p>
          <a:endParaRPr lang="en-IN"/>
        </a:p>
      </dgm:t>
    </dgm:pt>
    <dgm:pt modelId="{D9458098-5902-4EC7-8F95-45AF8FF089C4}" type="pres">
      <dgm:prSet presAssocID="{EB9F6141-AD65-4815-A32A-90882B9BDAAC}" presName="connectorText" presStyleLbl="sibTrans2D1" presStyleIdx="1" presStyleCnt="9"/>
      <dgm:spPr/>
      <dgm:t>
        <a:bodyPr/>
        <a:lstStyle/>
        <a:p>
          <a:endParaRPr lang="en-IN"/>
        </a:p>
      </dgm:t>
    </dgm:pt>
    <dgm:pt modelId="{529ED9AD-71FD-49EC-92B5-72C1F7F02088}" type="pres">
      <dgm:prSet presAssocID="{F1EE16A0-FA2F-42D2-ABAD-2D4F102C27C3}" presName="node" presStyleLbl="node1" presStyleIdx="2" presStyleCnt="10">
        <dgm:presLayoutVars>
          <dgm:bulletEnabled val="1"/>
        </dgm:presLayoutVars>
      </dgm:prSet>
      <dgm:spPr/>
      <dgm:t>
        <a:bodyPr/>
        <a:lstStyle/>
        <a:p>
          <a:endParaRPr lang="en-IN"/>
        </a:p>
      </dgm:t>
    </dgm:pt>
    <dgm:pt modelId="{B87F70AE-7975-4FAD-AC3F-C64C000BADC7}" type="pres">
      <dgm:prSet presAssocID="{51ABF9E2-4AB3-4B65-9713-323465124827}" presName="sibTrans" presStyleLbl="sibTrans2D1" presStyleIdx="2" presStyleCnt="9"/>
      <dgm:spPr/>
      <dgm:t>
        <a:bodyPr/>
        <a:lstStyle/>
        <a:p>
          <a:endParaRPr lang="en-IN"/>
        </a:p>
      </dgm:t>
    </dgm:pt>
    <dgm:pt modelId="{216EFDC2-DC51-4C93-9CA3-EA9D0DCF8958}" type="pres">
      <dgm:prSet presAssocID="{51ABF9E2-4AB3-4B65-9713-323465124827}" presName="connectorText" presStyleLbl="sibTrans2D1" presStyleIdx="2" presStyleCnt="9"/>
      <dgm:spPr/>
      <dgm:t>
        <a:bodyPr/>
        <a:lstStyle/>
        <a:p>
          <a:endParaRPr lang="en-IN"/>
        </a:p>
      </dgm:t>
    </dgm:pt>
    <dgm:pt modelId="{BCA87E53-C584-4654-9C67-B43637EDCA97}" type="pres">
      <dgm:prSet presAssocID="{809DFDF9-DF8C-4178-8B28-244902ECFA9D}" presName="node" presStyleLbl="node1" presStyleIdx="3" presStyleCnt="10">
        <dgm:presLayoutVars>
          <dgm:bulletEnabled val="1"/>
        </dgm:presLayoutVars>
      </dgm:prSet>
      <dgm:spPr/>
      <dgm:t>
        <a:bodyPr/>
        <a:lstStyle/>
        <a:p>
          <a:endParaRPr lang="en-IN"/>
        </a:p>
      </dgm:t>
    </dgm:pt>
    <dgm:pt modelId="{0A0AC8B7-F3DD-40B1-8885-5B2D12E473D9}" type="pres">
      <dgm:prSet presAssocID="{7CC798CA-C139-4282-958A-083D06268576}" presName="sibTrans" presStyleLbl="sibTrans2D1" presStyleIdx="3" presStyleCnt="9"/>
      <dgm:spPr/>
      <dgm:t>
        <a:bodyPr/>
        <a:lstStyle/>
        <a:p>
          <a:endParaRPr lang="en-IN"/>
        </a:p>
      </dgm:t>
    </dgm:pt>
    <dgm:pt modelId="{83609F8E-58AC-438B-97CD-7E6E0E777EE4}" type="pres">
      <dgm:prSet presAssocID="{7CC798CA-C139-4282-958A-083D06268576}" presName="connectorText" presStyleLbl="sibTrans2D1" presStyleIdx="3" presStyleCnt="9"/>
      <dgm:spPr/>
      <dgm:t>
        <a:bodyPr/>
        <a:lstStyle/>
        <a:p>
          <a:endParaRPr lang="en-IN"/>
        </a:p>
      </dgm:t>
    </dgm:pt>
    <dgm:pt modelId="{7AB2A36B-F08E-4C05-9F47-F22FEA84E1CA}" type="pres">
      <dgm:prSet presAssocID="{37A9A283-B99A-462C-953E-B0410AF1EF39}" presName="node" presStyleLbl="node1" presStyleIdx="4" presStyleCnt="10">
        <dgm:presLayoutVars>
          <dgm:bulletEnabled val="1"/>
        </dgm:presLayoutVars>
      </dgm:prSet>
      <dgm:spPr/>
      <dgm:t>
        <a:bodyPr/>
        <a:lstStyle/>
        <a:p>
          <a:endParaRPr lang="en-IN"/>
        </a:p>
      </dgm:t>
    </dgm:pt>
    <dgm:pt modelId="{A7DB9160-7B8B-4BBD-8845-D303C204A507}" type="pres">
      <dgm:prSet presAssocID="{8E7DAFAB-80BC-4EF3-A318-26E6B36FFE43}" presName="sibTrans" presStyleLbl="sibTrans2D1" presStyleIdx="4" presStyleCnt="9"/>
      <dgm:spPr/>
      <dgm:t>
        <a:bodyPr/>
        <a:lstStyle/>
        <a:p>
          <a:endParaRPr lang="en-IN"/>
        </a:p>
      </dgm:t>
    </dgm:pt>
    <dgm:pt modelId="{8399E4B9-46DD-43CE-A1BF-5F82006F2680}" type="pres">
      <dgm:prSet presAssocID="{8E7DAFAB-80BC-4EF3-A318-26E6B36FFE43}" presName="connectorText" presStyleLbl="sibTrans2D1" presStyleIdx="4" presStyleCnt="9"/>
      <dgm:spPr/>
      <dgm:t>
        <a:bodyPr/>
        <a:lstStyle/>
        <a:p>
          <a:endParaRPr lang="en-IN"/>
        </a:p>
      </dgm:t>
    </dgm:pt>
    <dgm:pt modelId="{40A47762-0F49-45AD-B203-8E6B5EAECD5C}" type="pres">
      <dgm:prSet presAssocID="{03F4216A-8A99-41FC-949B-EFC5799F3CD3}" presName="node" presStyleLbl="node1" presStyleIdx="5" presStyleCnt="10">
        <dgm:presLayoutVars>
          <dgm:bulletEnabled val="1"/>
        </dgm:presLayoutVars>
      </dgm:prSet>
      <dgm:spPr/>
      <dgm:t>
        <a:bodyPr/>
        <a:lstStyle/>
        <a:p>
          <a:endParaRPr lang="en-IN"/>
        </a:p>
      </dgm:t>
    </dgm:pt>
    <dgm:pt modelId="{87BACF1E-B87C-4870-90A2-68AA2E263400}" type="pres">
      <dgm:prSet presAssocID="{C9175AA1-F065-451B-B988-A5D81A100D0C}" presName="sibTrans" presStyleLbl="sibTrans2D1" presStyleIdx="5" presStyleCnt="9"/>
      <dgm:spPr/>
      <dgm:t>
        <a:bodyPr/>
        <a:lstStyle/>
        <a:p>
          <a:endParaRPr lang="en-IN"/>
        </a:p>
      </dgm:t>
    </dgm:pt>
    <dgm:pt modelId="{25B97652-962E-4C02-AB63-952355D819A6}" type="pres">
      <dgm:prSet presAssocID="{C9175AA1-F065-451B-B988-A5D81A100D0C}" presName="connectorText" presStyleLbl="sibTrans2D1" presStyleIdx="5" presStyleCnt="9"/>
      <dgm:spPr/>
      <dgm:t>
        <a:bodyPr/>
        <a:lstStyle/>
        <a:p>
          <a:endParaRPr lang="en-IN"/>
        </a:p>
      </dgm:t>
    </dgm:pt>
    <dgm:pt modelId="{5BDDFB5E-D998-4A6D-BF5B-74A2C854A249}" type="pres">
      <dgm:prSet presAssocID="{83AC2F55-1F6A-44F4-AC84-6D601E502E42}" presName="node" presStyleLbl="node1" presStyleIdx="6" presStyleCnt="10">
        <dgm:presLayoutVars>
          <dgm:bulletEnabled val="1"/>
        </dgm:presLayoutVars>
      </dgm:prSet>
      <dgm:spPr/>
      <dgm:t>
        <a:bodyPr/>
        <a:lstStyle/>
        <a:p>
          <a:endParaRPr lang="en-IN"/>
        </a:p>
      </dgm:t>
    </dgm:pt>
    <dgm:pt modelId="{504CD5DB-4CDA-4556-9D6F-78F5B8AFCBD5}" type="pres">
      <dgm:prSet presAssocID="{007023EA-3063-4A93-B7EB-F7BB239CFC32}" presName="sibTrans" presStyleLbl="sibTrans2D1" presStyleIdx="6" presStyleCnt="9"/>
      <dgm:spPr/>
      <dgm:t>
        <a:bodyPr/>
        <a:lstStyle/>
        <a:p>
          <a:endParaRPr lang="en-IN"/>
        </a:p>
      </dgm:t>
    </dgm:pt>
    <dgm:pt modelId="{464D0598-55A1-449E-B83C-27866835AE83}" type="pres">
      <dgm:prSet presAssocID="{007023EA-3063-4A93-B7EB-F7BB239CFC32}" presName="connectorText" presStyleLbl="sibTrans2D1" presStyleIdx="6" presStyleCnt="9"/>
      <dgm:spPr/>
      <dgm:t>
        <a:bodyPr/>
        <a:lstStyle/>
        <a:p>
          <a:endParaRPr lang="en-IN"/>
        </a:p>
      </dgm:t>
    </dgm:pt>
    <dgm:pt modelId="{8D92A822-001F-4078-99EE-60672AFBAA3D}" type="pres">
      <dgm:prSet presAssocID="{26927A68-422D-40DB-9BC2-9B2D3D3CE169}" presName="node" presStyleLbl="node1" presStyleIdx="7" presStyleCnt="10">
        <dgm:presLayoutVars>
          <dgm:bulletEnabled val="1"/>
        </dgm:presLayoutVars>
      </dgm:prSet>
      <dgm:spPr/>
      <dgm:t>
        <a:bodyPr/>
        <a:lstStyle/>
        <a:p>
          <a:endParaRPr lang="en-IN"/>
        </a:p>
      </dgm:t>
    </dgm:pt>
    <dgm:pt modelId="{B7C4B99A-BBD2-4CF5-AB25-91A9A0C48069}" type="pres">
      <dgm:prSet presAssocID="{2C413658-FA08-4574-B71D-E7E126086622}" presName="sibTrans" presStyleLbl="sibTrans2D1" presStyleIdx="7" presStyleCnt="9"/>
      <dgm:spPr/>
      <dgm:t>
        <a:bodyPr/>
        <a:lstStyle/>
        <a:p>
          <a:endParaRPr lang="en-IN"/>
        </a:p>
      </dgm:t>
    </dgm:pt>
    <dgm:pt modelId="{7ED6DAF7-4E3F-40F5-B800-19814C6FFEB2}" type="pres">
      <dgm:prSet presAssocID="{2C413658-FA08-4574-B71D-E7E126086622}" presName="connectorText" presStyleLbl="sibTrans2D1" presStyleIdx="7" presStyleCnt="9"/>
      <dgm:spPr/>
      <dgm:t>
        <a:bodyPr/>
        <a:lstStyle/>
        <a:p>
          <a:endParaRPr lang="en-IN"/>
        </a:p>
      </dgm:t>
    </dgm:pt>
    <dgm:pt modelId="{B68766E1-5CAD-4869-86F0-E64F11110238}" type="pres">
      <dgm:prSet presAssocID="{FC4D4BF9-BD31-4C03-8240-1A4BDA8FE18F}" presName="node" presStyleLbl="node1" presStyleIdx="8" presStyleCnt="10">
        <dgm:presLayoutVars>
          <dgm:bulletEnabled val="1"/>
        </dgm:presLayoutVars>
      </dgm:prSet>
      <dgm:spPr/>
      <dgm:t>
        <a:bodyPr/>
        <a:lstStyle/>
        <a:p>
          <a:endParaRPr lang="en-IN"/>
        </a:p>
      </dgm:t>
    </dgm:pt>
    <dgm:pt modelId="{ED9BA058-610F-4891-B052-6317742A82EB}" type="pres">
      <dgm:prSet presAssocID="{7EA35646-543C-4C94-979E-E09F2E116DA8}" presName="sibTrans" presStyleLbl="sibTrans2D1" presStyleIdx="8" presStyleCnt="9"/>
      <dgm:spPr/>
      <dgm:t>
        <a:bodyPr/>
        <a:lstStyle/>
        <a:p>
          <a:endParaRPr lang="en-IN"/>
        </a:p>
      </dgm:t>
    </dgm:pt>
    <dgm:pt modelId="{EAA4F50D-B449-4C02-979A-8C100124CBC9}" type="pres">
      <dgm:prSet presAssocID="{7EA35646-543C-4C94-979E-E09F2E116DA8}" presName="connectorText" presStyleLbl="sibTrans2D1" presStyleIdx="8" presStyleCnt="9"/>
      <dgm:spPr/>
      <dgm:t>
        <a:bodyPr/>
        <a:lstStyle/>
        <a:p>
          <a:endParaRPr lang="en-IN"/>
        </a:p>
      </dgm:t>
    </dgm:pt>
    <dgm:pt modelId="{044FFDAC-6EC1-4D72-8170-FA1C5DE18515}" type="pres">
      <dgm:prSet presAssocID="{13BED26B-882F-40DE-BAFD-F79118FC20A1}" presName="node" presStyleLbl="node1" presStyleIdx="9" presStyleCnt="10">
        <dgm:presLayoutVars>
          <dgm:bulletEnabled val="1"/>
        </dgm:presLayoutVars>
      </dgm:prSet>
      <dgm:spPr/>
      <dgm:t>
        <a:bodyPr/>
        <a:lstStyle/>
        <a:p>
          <a:endParaRPr lang="en-IN"/>
        </a:p>
      </dgm:t>
    </dgm:pt>
  </dgm:ptLst>
  <dgm:cxnLst>
    <dgm:cxn modelId="{4BBA4FB9-312D-4B81-9467-9F7AC5834D7D}" type="presOf" srcId="{56768801-96B3-41F4-A05B-29ED3AE049C1}" destId="{935C4A0A-C8DC-435B-9971-ED3F43C0AD92}" srcOrd="0" destOrd="0" presId="urn:microsoft.com/office/officeart/2005/8/layout/process5"/>
    <dgm:cxn modelId="{10A5DB5F-8E7B-44A4-A0E2-9262185A2D03}" type="presOf" srcId="{F1EE16A0-FA2F-42D2-ABAD-2D4F102C27C3}" destId="{529ED9AD-71FD-49EC-92B5-72C1F7F02088}" srcOrd="0" destOrd="0" presId="urn:microsoft.com/office/officeart/2005/8/layout/process5"/>
    <dgm:cxn modelId="{AD00BE4E-B7A1-46A3-B11C-942C63269185}" type="presOf" srcId="{FC4D4BF9-BD31-4C03-8240-1A4BDA8FE18F}" destId="{B68766E1-5CAD-4869-86F0-E64F11110238}" srcOrd="0" destOrd="0" presId="urn:microsoft.com/office/officeart/2005/8/layout/process5"/>
    <dgm:cxn modelId="{534CD3D6-5A2D-4D60-B168-9FCCA67C87B5}" type="presOf" srcId="{007023EA-3063-4A93-B7EB-F7BB239CFC32}" destId="{464D0598-55A1-449E-B83C-27866835AE83}" srcOrd="1" destOrd="0" presId="urn:microsoft.com/office/officeart/2005/8/layout/process5"/>
    <dgm:cxn modelId="{052189FF-607F-45D5-A950-3A3D1EF9C560}" srcId="{6875525D-2F9F-4A8C-8977-7DCE07412910}" destId="{03F4216A-8A99-41FC-949B-EFC5799F3CD3}" srcOrd="5" destOrd="0" parTransId="{EB7A10CB-7B09-486B-AF92-B41970CA41E6}" sibTransId="{C9175AA1-F065-451B-B988-A5D81A100D0C}"/>
    <dgm:cxn modelId="{2310A4D8-2752-4376-8128-574F38DE81B9}" srcId="{6875525D-2F9F-4A8C-8977-7DCE07412910}" destId="{37A9A283-B99A-462C-953E-B0410AF1EF39}" srcOrd="4" destOrd="0" parTransId="{43FB2A02-0182-411F-8DC1-47E377EE16BD}" sibTransId="{8E7DAFAB-80BC-4EF3-A318-26E6B36FFE43}"/>
    <dgm:cxn modelId="{BFDFDE2A-8AE9-4C17-B671-7C7517542F8D}" type="presOf" srcId="{7CC798CA-C139-4282-958A-083D06268576}" destId="{83609F8E-58AC-438B-97CD-7E6E0E777EE4}" srcOrd="1" destOrd="0" presId="urn:microsoft.com/office/officeart/2005/8/layout/process5"/>
    <dgm:cxn modelId="{1B08FB4C-5FFA-4846-9355-7BF9F0D25CB1}" srcId="{6875525D-2F9F-4A8C-8977-7DCE07412910}" destId="{F1EE16A0-FA2F-42D2-ABAD-2D4F102C27C3}" srcOrd="2" destOrd="0" parTransId="{CD2B69C2-DA09-4BB7-B2FE-43B750A9CBC6}" sibTransId="{51ABF9E2-4AB3-4B65-9713-323465124827}"/>
    <dgm:cxn modelId="{22A2B078-C46A-4569-8A59-1825A185D042}" type="presOf" srcId="{8E7DAFAB-80BC-4EF3-A318-26E6B36FFE43}" destId="{8399E4B9-46DD-43CE-A1BF-5F82006F2680}" srcOrd="1" destOrd="0" presId="urn:microsoft.com/office/officeart/2005/8/layout/process5"/>
    <dgm:cxn modelId="{62BC8887-E454-4350-82EA-F5B9317ABC0E}" type="presOf" srcId="{2C413658-FA08-4574-B71D-E7E126086622}" destId="{B7C4B99A-BBD2-4CF5-AB25-91A9A0C48069}" srcOrd="0" destOrd="0" presId="urn:microsoft.com/office/officeart/2005/8/layout/process5"/>
    <dgm:cxn modelId="{EA037F20-50D2-41B6-B81B-2CAE4F153E61}" type="presOf" srcId="{EB9F6141-AD65-4815-A32A-90882B9BDAAC}" destId="{D9458098-5902-4EC7-8F95-45AF8FF089C4}" srcOrd="1" destOrd="0" presId="urn:microsoft.com/office/officeart/2005/8/layout/process5"/>
    <dgm:cxn modelId="{F3C96BF3-9A05-4BB3-AAA8-EB495D0A473E}" type="presOf" srcId="{C9175AA1-F065-451B-B988-A5D81A100D0C}" destId="{25B97652-962E-4C02-AB63-952355D819A6}" srcOrd="1" destOrd="0" presId="urn:microsoft.com/office/officeart/2005/8/layout/process5"/>
    <dgm:cxn modelId="{8A492424-D2A7-4E99-9050-723F9F195070}" type="presOf" srcId="{83AC2F55-1F6A-44F4-AC84-6D601E502E42}" destId="{5BDDFB5E-D998-4A6D-BF5B-74A2C854A249}" srcOrd="0" destOrd="0" presId="urn:microsoft.com/office/officeart/2005/8/layout/process5"/>
    <dgm:cxn modelId="{8AEBD7A9-0D38-41CD-8200-03DF60F99C9D}" type="presOf" srcId="{13BED26B-882F-40DE-BAFD-F79118FC20A1}" destId="{044FFDAC-6EC1-4D72-8170-FA1C5DE18515}" srcOrd="0" destOrd="0" presId="urn:microsoft.com/office/officeart/2005/8/layout/process5"/>
    <dgm:cxn modelId="{0BEF1C6B-3F08-4C9F-880D-5D6CA2F29BEC}" type="presOf" srcId="{51ABF9E2-4AB3-4B65-9713-323465124827}" destId="{216EFDC2-DC51-4C93-9CA3-EA9D0DCF8958}" srcOrd="1" destOrd="0" presId="urn:microsoft.com/office/officeart/2005/8/layout/process5"/>
    <dgm:cxn modelId="{2140DD7C-2679-470F-98D6-3EBF304122AE}" type="presOf" srcId="{2D179B5E-092A-413A-9631-AAD88B225746}" destId="{5843176C-822B-47FC-A98E-7524B87DAC69}" srcOrd="0" destOrd="0" presId="urn:microsoft.com/office/officeart/2005/8/layout/process5"/>
    <dgm:cxn modelId="{D92B32B4-2F5C-4809-94BE-493F2F0D4ADC}" type="presOf" srcId="{03F4216A-8A99-41FC-949B-EFC5799F3CD3}" destId="{40A47762-0F49-45AD-B203-8E6B5EAECD5C}" srcOrd="0" destOrd="0" presId="urn:microsoft.com/office/officeart/2005/8/layout/process5"/>
    <dgm:cxn modelId="{2D3904E4-4A86-4064-A5E2-9EE367E276B8}" type="presOf" srcId="{EB9F6141-AD65-4815-A32A-90882B9BDAAC}" destId="{70D2A680-4B11-480D-B493-6D682268AFCF}" srcOrd="0" destOrd="0" presId="urn:microsoft.com/office/officeart/2005/8/layout/process5"/>
    <dgm:cxn modelId="{8DAF92C9-DE16-4CB1-A9BD-493D982E0B46}" type="presOf" srcId="{7CC798CA-C139-4282-958A-083D06268576}" destId="{0A0AC8B7-F3DD-40B1-8885-5B2D12E473D9}" srcOrd="0" destOrd="0" presId="urn:microsoft.com/office/officeart/2005/8/layout/process5"/>
    <dgm:cxn modelId="{24ACC520-6484-409C-946E-71CBF6CC3FC8}" type="presOf" srcId="{51ABF9E2-4AB3-4B65-9713-323465124827}" destId="{B87F70AE-7975-4FAD-AC3F-C64C000BADC7}" srcOrd="0" destOrd="0" presId="urn:microsoft.com/office/officeart/2005/8/layout/process5"/>
    <dgm:cxn modelId="{501213DA-1DA9-48C1-A64D-BCFD6FB25EE5}" type="presOf" srcId="{C9175AA1-F065-451B-B988-A5D81A100D0C}" destId="{87BACF1E-B87C-4870-90A2-68AA2E263400}" srcOrd="0" destOrd="0" presId="urn:microsoft.com/office/officeart/2005/8/layout/process5"/>
    <dgm:cxn modelId="{F6F4CFFF-E553-4424-90AA-44F8FABFC3B0}" srcId="{6875525D-2F9F-4A8C-8977-7DCE07412910}" destId="{26927A68-422D-40DB-9BC2-9B2D3D3CE169}" srcOrd="7" destOrd="0" parTransId="{3963E313-494D-4B17-A6DF-144E4EEFF307}" sibTransId="{2C413658-FA08-4574-B71D-E7E126086622}"/>
    <dgm:cxn modelId="{253C82C9-E008-4171-B0CD-3F97459C1CD0}" type="presOf" srcId="{007023EA-3063-4A93-B7EB-F7BB239CFC32}" destId="{504CD5DB-4CDA-4556-9D6F-78F5B8AFCBD5}" srcOrd="0" destOrd="0" presId="urn:microsoft.com/office/officeart/2005/8/layout/process5"/>
    <dgm:cxn modelId="{573C67A1-2B72-40FD-94EE-ADA61B4EE073}" type="presOf" srcId="{6875525D-2F9F-4A8C-8977-7DCE07412910}" destId="{22D2DEAE-CF04-4B09-9F3C-38096FFC73E4}" srcOrd="0" destOrd="0" presId="urn:microsoft.com/office/officeart/2005/8/layout/process5"/>
    <dgm:cxn modelId="{9EC8F714-9AFA-48CA-BEB5-BFF6C131AFBE}" type="presOf" srcId="{8E7DAFAB-80BC-4EF3-A318-26E6B36FFE43}" destId="{A7DB9160-7B8B-4BBD-8845-D303C204A507}" srcOrd="0" destOrd="0" presId="urn:microsoft.com/office/officeart/2005/8/layout/process5"/>
    <dgm:cxn modelId="{F87686F9-664D-4C96-854B-DF4D76FE0B7B}" srcId="{6875525D-2F9F-4A8C-8977-7DCE07412910}" destId="{83AC2F55-1F6A-44F4-AC84-6D601E502E42}" srcOrd="6" destOrd="0" parTransId="{039F4DDA-C33C-4034-BDAA-09E937AE6169}" sibTransId="{007023EA-3063-4A93-B7EB-F7BB239CFC32}"/>
    <dgm:cxn modelId="{44C1455D-F3E9-42C3-9871-8041A2B28FE0}" type="presOf" srcId="{37A9A283-B99A-462C-953E-B0410AF1EF39}" destId="{7AB2A36B-F08E-4C05-9F47-F22FEA84E1CA}" srcOrd="0" destOrd="0" presId="urn:microsoft.com/office/officeart/2005/8/layout/process5"/>
    <dgm:cxn modelId="{B373FB2A-9190-4618-B1E5-4202EC56174C}" type="presOf" srcId="{7EA35646-543C-4C94-979E-E09F2E116DA8}" destId="{EAA4F50D-B449-4C02-979A-8C100124CBC9}" srcOrd="1" destOrd="0" presId="urn:microsoft.com/office/officeart/2005/8/layout/process5"/>
    <dgm:cxn modelId="{19A9C702-4FCC-4515-8BC7-33BD12335B48}" srcId="{6875525D-2F9F-4A8C-8977-7DCE07412910}" destId="{165DB029-09DF-40BA-9FDD-07D2DF6AB8E7}" srcOrd="1" destOrd="0" parTransId="{D60DF80D-905B-445B-8DD8-DC6F988D5581}" sibTransId="{EB9F6141-AD65-4815-A32A-90882B9BDAAC}"/>
    <dgm:cxn modelId="{CA1A0BA3-0BA3-464A-8565-414E83EE6889}" type="presOf" srcId="{26927A68-422D-40DB-9BC2-9B2D3D3CE169}" destId="{8D92A822-001F-4078-99EE-60672AFBAA3D}" srcOrd="0" destOrd="0" presId="urn:microsoft.com/office/officeart/2005/8/layout/process5"/>
    <dgm:cxn modelId="{6BE6D927-B50B-42FE-B704-75CC1933F3B9}" type="presOf" srcId="{2C413658-FA08-4574-B71D-E7E126086622}" destId="{7ED6DAF7-4E3F-40F5-B800-19814C6FFEB2}" srcOrd="1" destOrd="0" presId="urn:microsoft.com/office/officeart/2005/8/layout/process5"/>
    <dgm:cxn modelId="{88DF9FCC-5B3D-490E-92D2-90FFF8D06E9D}" type="presOf" srcId="{809DFDF9-DF8C-4178-8B28-244902ECFA9D}" destId="{BCA87E53-C584-4654-9C67-B43637EDCA97}" srcOrd="0" destOrd="0" presId="urn:microsoft.com/office/officeart/2005/8/layout/process5"/>
    <dgm:cxn modelId="{1357D255-685E-426F-9358-847A48789A68}" srcId="{6875525D-2F9F-4A8C-8977-7DCE07412910}" destId="{13BED26B-882F-40DE-BAFD-F79118FC20A1}" srcOrd="9" destOrd="0" parTransId="{3FBC1646-B04C-43A2-B965-21772BCF1258}" sibTransId="{D8BD11CF-1413-473C-ADB4-5D53B29A099D}"/>
    <dgm:cxn modelId="{5C1F0DB7-9E0C-425F-A2D3-D2DC0C545C71}" srcId="{6875525D-2F9F-4A8C-8977-7DCE07412910}" destId="{FC4D4BF9-BD31-4C03-8240-1A4BDA8FE18F}" srcOrd="8" destOrd="0" parTransId="{E918C1E3-1857-4EFD-87D2-DA9A46DCBBDB}" sibTransId="{7EA35646-543C-4C94-979E-E09F2E116DA8}"/>
    <dgm:cxn modelId="{400DBCC8-5E8D-4A55-8072-EEC9200CD147}" type="presOf" srcId="{165DB029-09DF-40BA-9FDD-07D2DF6AB8E7}" destId="{4E3F2925-A928-43DB-9A22-2B6681F370AC}" srcOrd="0" destOrd="0" presId="urn:microsoft.com/office/officeart/2005/8/layout/process5"/>
    <dgm:cxn modelId="{2FCFC6CF-8A10-4EFE-9A67-5B1D424EF405}" srcId="{6875525D-2F9F-4A8C-8977-7DCE07412910}" destId="{2D179B5E-092A-413A-9631-AAD88B225746}" srcOrd="0" destOrd="0" parTransId="{6AD7DADC-20CC-4301-8A84-E1C19879F239}" sibTransId="{56768801-96B3-41F4-A05B-29ED3AE049C1}"/>
    <dgm:cxn modelId="{5AB0CEEE-AC80-48AA-9AF3-5652C875DFA4}" type="presOf" srcId="{56768801-96B3-41F4-A05B-29ED3AE049C1}" destId="{EE5218B9-71D2-4A82-8701-39A672DCFCB5}" srcOrd="1" destOrd="0" presId="urn:microsoft.com/office/officeart/2005/8/layout/process5"/>
    <dgm:cxn modelId="{90A1B8C5-6464-421F-9787-E647B311C7A4}" srcId="{6875525D-2F9F-4A8C-8977-7DCE07412910}" destId="{809DFDF9-DF8C-4178-8B28-244902ECFA9D}" srcOrd="3" destOrd="0" parTransId="{DA8F6EEC-1F16-4813-A8EC-6FA15CA50090}" sibTransId="{7CC798CA-C139-4282-958A-083D06268576}"/>
    <dgm:cxn modelId="{24B40C4A-F8DA-4BAB-A940-BEED88D531CB}" type="presOf" srcId="{7EA35646-543C-4C94-979E-E09F2E116DA8}" destId="{ED9BA058-610F-4891-B052-6317742A82EB}" srcOrd="0" destOrd="0" presId="urn:microsoft.com/office/officeart/2005/8/layout/process5"/>
    <dgm:cxn modelId="{C84B587B-8099-48C9-9293-ACA15F8F5A04}" type="presParOf" srcId="{22D2DEAE-CF04-4B09-9F3C-38096FFC73E4}" destId="{5843176C-822B-47FC-A98E-7524B87DAC69}" srcOrd="0" destOrd="0" presId="urn:microsoft.com/office/officeart/2005/8/layout/process5"/>
    <dgm:cxn modelId="{0B2A492F-8332-4E00-B9C2-EE103FF6C5D7}" type="presParOf" srcId="{22D2DEAE-CF04-4B09-9F3C-38096FFC73E4}" destId="{935C4A0A-C8DC-435B-9971-ED3F43C0AD92}" srcOrd="1" destOrd="0" presId="urn:microsoft.com/office/officeart/2005/8/layout/process5"/>
    <dgm:cxn modelId="{5D6DE13E-3776-4919-87D1-96E3841D1EB8}" type="presParOf" srcId="{935C4A0A-C8DC-435B-9971-ED3F43C0AD92}" destId="{EE5218B9-71D2-4A82-8701-39A672DCFCB5}" srcOrd="0" destOrd="0" presId="urn:microsoft.com/office/officeart/2005/8/layout/process5"/>
    <dgm:cxn modelId="{3EB8D48F-E4B4-46D6-B5B2-25382CE1A6C8}" type="presParOf" srcId="{22D2DEAE-CF04-4B09-9F3C-38096FFC73E4}" destId="{4E3F2925-A928-43DB-9A22-2B6681F370AC}" srcOrd="2" destOrd="0" presId="urn:microsoft.com/office/officeart/2005/8/layout/process5"/>
    <dgm:cxn modelId="{6E4108C1-DEE8-4046-9748-670EAD6D28AB}" type="presParOf" srcId="{22D2DEAE-CF04-4B09-9F3C-38096FFC73E4}" destId="{70D2A680-4B11-480D-B493-6D682268AFCF}" srcOrd="3" destOrd="0" presId="urn:microsoft.com/office/officeart/2005/8/layout/process5"/>
    <dgm:cxn modelId="{D70CDBAC-35DD-4D67-B2B0-9BF0182693D3}" type="presParOf" srcId="{70D2A680-4B11-480D-B493-6D682268AFCF}" destId="{D9458098-5902-4EC7-8F95-45AF8FF089C4}" srcOrd="0" destOrd="0" presId="urn:microsoft.com/office/officeart/2005/8/layout/process5"/>
    <dgm:cxn modelId="{0522503E-A69D-4AE2-941D-2DE0DFF42F2D}" type="presParOf" srcId="{22D2DEAE-CF04-4B09-9F3C-38096FFC73E4}" destId="{529ED9AD-71FD-49EC-92B5-72C1F7F02088}" srcOrd="4" destOrd="0" presId="urn:microsoft.com/office/officeart/2005/8/layout/process5"/>
    <dgm:cxn modelId="{F65E8324-7350-43C1-ADE6-5C2F51DFB8F4}" type="presParOf" srcId="{22D2DEAE-CF04-4B09-9F3C-38096FFC73E4}" destId="{B87F70AE-7975-4FAD-AC3F-C64C000BADC7}" srcOrd="5" destOrd="0" presId="urn:microsoft.com/office/officeart/2005/8/layout/process5"/>
    <dgm:cxn modelId="{185A190C-6C66-406A-BF65-D2D652685AB7}" type="presParOf" srcId="{B87F70AE-7975-4FAD-AC3F-C64C000BADC7}" destId="{216EFDC2-DC51-4C93-9CA3-EA9D0DCF8958}" srcOrd="0" destOrd="0" presId="urn:microsoft.com/office/officeart/2005/8/layout/process5"/>
    <dgm:cxn modelId="{011EBD3D-568A-430D-8AD5-5FEDDAF23B49}" type="presParOf" srcId="{22D2DEAE-CF04-4B09-9F3C-38096FFC73E4}" destId="{BCA87E53-C584-4654-9C67-B43637EDCA97}" srcOrd="6" destOrd="0" presId="urn:microsoft.com/office/officeart/2005/8/layout/process5"/>
    <dgm:cxn modelId="{F3A9AD33-2364-4A9D-8ED1-9B2B6CF2B194}" type="presParOf" srcId="{22D2DEAE-CF04-4B09-9F3C-38096FFC73E4}" destId="{0A0AC8B7-F3DD-40B1-8885-5B2D12E473D9}" srcOrd="7" destOrd="0" presId="urn:microsoft.com/office/officeart/2005/8/layout/process5"/>
    <dgm:cxn modelId="{4F9D8BE5-BC9F-4408-AE26-078F8E0A4E86}" type="presParOf" srcId="{0A0AC8B7-F3DD-40B1-8885-5B2D12E473D9}" destId="{83609F8E-58AC-438B-97CD-7E6E0E777EE4}" srcOrd="0" destOrd="0" presId="urn:microsoft.com/office/officeart/2005/8/layout/process5"/>
    <dgm:cxn modelId="{8ED08283-E63F-44D6-9C2B-B0E2F73D5BED}" type="presParOf" srcId="{22D2DEAE-CF04-4B09-9F3C-38096FFC73E4}" destId="{7AB2A36B-F08E-4C05-9F47-F22FEA84E1CA}" srcOrd="8" destOrd="0" presId="urn:microsoft.com/office/officeart/2005/8/layout/process5"/>
    <dgm:cxn modelId="{9D5A3589-4F87-4638-A11A-AB6012EBBDB2}" type="presParOf" srcId="{22D2DEAE-CF04-4B09-9F3C-38096FFC73E4}" destId="{A7DB9160-7B8B-4BBD-8845-D303C204A507}" srcOrd="9" destOrd="0" presId="urn:microsoft.com/office/officeart/2005/8/layout/process5"/>
    <dgm:cxn modelId="{F9025B4A-48D0-4621-8F5B-AD1F7F4A5FC8}" type="presParOf" srcId="{A7DB9160-7B8B-4BBD-8845-D303C204A507}" destId="{8399E4B9-46DD-43CE-A1BF-5F82006F2680}" srcOrd="0" destOrd="0" presId="urn:microsoft.com/office/officeart/2005/8/layout/process5"/>
    <dgm:cxn modelId="{B918BACE-9103-4388-934E-8D67737892CE}" type="presParOf" srcId="{22D2DEAE-CF04-4B09-9F3C-38096FFC73E4}" destId="{40A47762-0F49-45AD-B203-8E6B5EAECD5C}" srcOrd="10" destOrd="0" presId="urn:microsoft.com/office/officeart/2005/8/layout/process5"/>
    <dgm:cxn modelId="{75E87606-D2A6-4EE0-9AA0-B46802AD8BBD}" type="presParOf" srcId="{22D2DEAE-CF04-4B09-9F3C-38096FFC73E4}" destId="{87BACF1E-B87C-4870-90A2-68AA2E263400}" srcOrd="11" destOrd="0" presId="urn:microsoft.com/office/officeart/2005/8/layout/process5"/>
    <dgm:cxn modelId="{BCC3D2F5-A4E6-4900-B5CD-7FA57DDD0BD9}" type="presParOf" srcId="{87BACF1E-B87C-4870-90A2-68AA2E263400}" destId="{25B97652-962E-4C02-AB63-952355D819A6}" srcOrd="0" destOrd="0" presId="urn:microsoft.com/office/officeart/2005/8/layout/process5"/>
    <dgm:cxn modelId="{38E15F97-5518-4ABB-9849-595DA1E36DFE}" type="presParOf" srcId="{22D2DEAE-CF04-4B09-9F3C-38096FFC73E4}" destId="{5BDDFB5E-D998-4A6D-BF5B-74A2C854A249}" srcOrd="12" destOrd="0" presId="urn:microsoft.com/office/officeart/2005/8/layout/process5"/>
    <dgm:cxn modelId="{F2178C0B-0077-42D8-ACC5-E527DDEFB645}" type="presParOf" srcId="{22D2DEAE-CF04-4B09-9F3C-38096FFC73E4}" destId="{504CD5DB-4CDA-4556-9D6F-78F5B8AFCBD5}" srcOrd="13" destOrd="0" presId="urn:microsoft.com/office/officeart/2005/8/layout/process5"/>
    <dgm:cxn modelId="{AC6CA91E-CA88-4D4D-8F3B-1F62B76615A3}" type="presParOf" srcId="{504CD5DB-4CDA-4556-9D6F-78F5B8AFCBD5}" destId="{464D0598-55A1-449E-B83C-27866835AE83}" srcOrd="0" destOrd="0" presId="urn:microsoft.com/office/officeart/2005/8/layout/process5"/>
    <dgm:cxn modelId="{F9143FEA-CDE3-4EC8-AF2B-4564CE711CA3}" type="presParOf" srcId="{22D2DEAE-CF04-4B09-9F3C-38096FFC73E4}" destId="{8D92A822-001F-4078-99EE-60672AFBAA3D}" srcOrd="14" destOrd="0" presId="urn:microsoft.com/office/officeart/2005/8/layout/process5"/>
    <dgm:cxn modelId="{4AFB5AA6-7761-4E80-8418-7C19872AD4C7}" type="presParOf" srcId="{22D2DEAE-CF04-4B09-9F3C-38096FFC73E4}" destId="{B7C4B99A-BBD2-4CF5-AB25-91A9A0C48069}" srcOrd="15" destOrd="0" presId="urn:microsoft.com/office/officeart/2005/8/layout/process5"/>
    <dgm:cxn modelId="{44EA5378-D0BE-40F9-A26C-A426392959B4}" type="presParOf" srcId="{B7C4B99A-BBD2-4CF5-AB25-91A9A0C48069}" destId="{7ED6DAF7-4E3F-40F5-B800-19814C6FFEB2}" srcOrd="0" destOrd="0" presId="urn:microsoft.com/office/officeart/2005/8/layout/process5"/>
    <dgm:cxn modelId="{6C8EDBF5-B843-41FE-A259-65B646D3C7D2}" type="presParOf" srcId="{22D2DEAE-CF04-4B09-9F3C-38096FFC73E4}" destId="{B68766E1-5CAD-4869-86F0-E64F11110238}" srcOrd="16" destOrd="0" presId="urn:microsoft.com/office/officeart/2005/8/layout/process5"/>
    <dgm:cxn modelId="{A9BB4ACA-C37B-4E16-B7B6-9F529B03847C}" type="presParOf" srcId="{22D2DEAE-CF04-4B09-9F3C-38096FFC73E4}" destId="{ED9BA058-610F-4891-B052-6317742A82EB}" srcOrd="17" destOrd="0" presId="urn:microsoft.com/office/officeart/2005/8/layout/process5"/>
    <dgm:cxn modelId="{8FD87F76-E2D7-47E5-9CB9-F436BC394A1D}" type="presParOf" srcId="{ED9BA058-610F-4891-B052-6317742A82EB}" destId="{EAA4F50D-B449-4C02-979A-8C100124CBC9}" srcOrd="0" destOrd="0" presId="urn:microsoft.com/office/officeart/2005/8/layout/process5"/>
    <dgm:cxn modelId="{F5394879-3C6E-47E2-A813-8DCEA59AEC7A}" type="presParOf" srcId="{22D2DEAE-CF04-4B09-9F3C-38096FFC73E4}" destId="{044FFDAC-6EC1-4D72-8170-FA1C5DE18515}" srcOrd="18" destOrd="0" presId="urn:microsoft.com/office/officeart/2005/8/layout/process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3176C-822B-47FC-A98E-7524B87DAC69}">
      <dsp:nvSpPr>
        <dsp:cNvPr id="0" name=""/>
        <dsp:cNvSpPr/>
      </dsp:nvSpPr>
      <dsp:spPr>
        <a:xfrm>
          <a:off x="198453"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Import Libraries </a:t>
          </a:r>
        </a:p>
      </dsp:txBody>
      <dsp:txXfrm>
        <a:off x="225907" y="28530"/>
        <a:ext cx="1507340" cy="882441"/>
      </dsp:txXfrm>
    </dsp:sp>
    <dsp:sp modelId="{935C4A0A-C8DC-435B-9971-ED3F43C0AD92}">
      <dsp:nvSpPr>
        <dsp:cNvPr id="0" name=""/>
        <dsp:cNvSpPr/>
      </dsp:nvSpPr>
      <dsp:spPr>
        <a:xfrm>
          <a:off x="1898179"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1898179" y="353519"/>
        <a:ext cx="231837" cy="232463"/>
      </dsp:txXfrm>
    </dsp:sp>
    <dsp:sp modelId="{4E3F2925-A928-43DB-9A22-2B6681F370AC}">
      <dsp:nvSpPr>
        <dsp:cNvPr id="0" name=""/>
        <dsp:cNvSpPr/>
      </dsp:nvSpPr>
      <dsp:spPr>
        <a:xfrm>
          <a:off x="2385601"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err="1"/>
            <a:t>DataFrame</a:t>
          </a:r>
          <a:r>
            <a:rPr lang="en-IN" sz="1400" kern="1200" dirty="0"/>
            <a:t> Loading</a:t>
          </a:r>
        </a:p>
      </dsp:txBody>
      <dsp:txXfrm>
        <a:off x="2413055" y="28530"/>
        <a:ext cx="1507340" cy="882441"/>
      </dsp:txXfrm>
    </dsp:sp>
    <dsp:sp modelId="{70D2A680-4B11-480D-B493-6D682268AFCF}">
      <dsp:nvSpPr>
        <dsp:cNvPr id="0" name=""/>
        <dsp:cNvSpPr/>
      </dsp:nvSpPr>
      <dsp:spPr>
        <a:xfrm>
          <a:off x="4085328"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4085328" y="353519"/>
        <a:ext cx="231837" cy="232463"/>
      </dsp:txXfrm>
    </dsp:sp>
    <dsp:sp modelId="{529ED9AD-71FD-49EC-92B5-72C1F7F02088}">
      <dsp:nvSpPr>
        <dsp:cNvPr id="0" name=""/>
        <dsp:cNvSpPr/>
      </dsp:nvSpPr>
      <dsp:spPr>
        <a:xfrm>
          <a:off x="4572749"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Drop Duplicate Entry</a:t>
          </a:r>
        </a:p>
      </dsp:txBody>
      <dsp:txXfrm>
        <a:off x="4600203" y="28530"/>
        <a:ext cx="1507340" cy="882441"/>
      </dsp:txXfrm>
    </dsp:sp>
    <dsp:sp modelId="{B87F70AE-7975-4FAD-AC3F-C64C000BADC7}">
      <dsp:nvSpPr>
        <dsp:cNvPr id="0" name=""/>
        <dsp:cNvSpPr/>
      </dsp:nvSpPr>
      <dsp:spPr>
        <a:xfrm>
          <a:off x="6272476"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6272476" y="353519"/>
        <a:ext cx="231837" cy="232463"/>
      </dsp:txXfrm>
    </dsp:sp>
    <dsp:sp modelId="{BCA87E53-C584-4654-9C67-B43637EDCA97}">
      <dsp:nvSpPr>
        <dsp:cNvPr id="0" name=""/>
        <dsp:cNvSpPr/>
      </dsp:nvSpPr>
      <dsp:spPr>
        <a:xfrm>
          <a:off x="6759897"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Remove Visual Impurities</a:t>
          </a:r>
        </a:p>
      </dsp:txBody>
      <dsp:txXfrm>
        <a:off x="6787351" y="28530"/>
        <a:ext cx="1507340" cy="882441"/>
      </dsp:txXfrm>
    </dsp:sp>
    <dsp:sp modelId="{0A0AC8B7-F3DD-40B1-8885-5B2D12E473D9}">
      <dsp:nvSpPr>
        <dsp:cNvPr id="0" name=""/>
        <dsp:cNvSpPr/>
      </dsp:nvSpPr>
      <dsp:spPr>
        <a:xfrm rot="5400000">
          <a:off x="7375423" y="1047783"/>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5400000">
        <a:off x="7424790" y="1075904"/>
        <a:ext cx="232463" cy="231837"/>
      </dsp:txXfrm>
    </dsp:sp>
    <dsp:sp modelId="{7AB2A36B-F08E-4C05-9F47-F22FEA84E1CA}">
      <dsp:nvSpPr>
        <dsp:cNvPr id="0" name=""/>
        <dsp:cNvSpPr/>
      </dsp:nvSpPr>
      <dsp:spPr>
        <a:xfrm>
          <a:off x="6759897"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Find Unique, Null Count and Data type</a:t>
          </a:r>
        </a:p>
      </dsp:txBody>
      <dsp:txXfrm>
        <a:off x="6787351" y="1590779"/>
        <a:ext cx="1507340" cy="882441"/>
      </dsp:txXfrm>
    </dsp:sp>
    <dsp:sp modelId="{A7DB9160-7B8B-4BBD-8845-D303C204A507}">
      <dsp:nvSpPr>
        <dsp:cNvPr id="0" name=""/>
        <dsp:cNvSpPr/>
      </dsp:nvSpPr>
      <dsp:spPr>
        <a:xfrm rot="10800000">
          <a:off x="6291223"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10800000">
        <a:off x="6390582" y="1915768"/>
        <a:ext cx="231837" cy="232463"/>
      </dsp:txXfrm>
    </dsp:sp>
    <dsp:sp modelId="{40A47762-0F49-45AD-B203-8E6B5EAECD5C}">
      <dsp:nvSpPr>
        <dsp:cNvPr id="0" name=""/>
        <dsp:cNvSpPr/>
      </dsp:nvSpPr>
      <dsp:spPr>
        <a:xfrm>
          <a:off x="4572749"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Data Filtering</a:t>
          </a:r>
        </a:p>
      </dsp:txBody>
      <dsp:txXfrm>
        <a:off x="4600203" y="1590779"/>
        <a:ext cx="1507340" cy="882441"/>
      </dsp:txXfrm>
    </dsp:sp>
    <dsp:sp modelId="{87BACF1E-B87C-4870-90A2-68AA2E263400}">
      <dsp:nvSpPr>
        <dsp:cNvPr id="0" name=""/>
        <dsp:cNvSpPr/>
      </dsp:nvSpPr>
      <dsp:spPr>
        <a:xfrm rot="10800000">
          <a:off x="4104075"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10800000">
        <a:off x="4203434" y="1915768"/>
        <a:ext cx="231837" cy="232463"/>
      </dsp:txXfrm>
    </dsp:sp>
    <dsp:sp modelId="{5BDDFB5E-D998-4A6D-BF5B-74A2C854A249}">
      <dsp:nvSpPr>
        <dsp:cNvPr id="0" name=""/>
        <dsp:cNvSpPr/>
      </dsp:nvSpPr>
      <dsp:spPr>
        <a:xfrm>
          <a:off x="2385601"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Segregate </a:t>
          </a:r>
        </a:p>
        <a:p>
          <a:pPr lvl="0" algn="ctr" defTabSz="622300">
            <a:lnSpc>
              <a:spcPct val="90000"/>
            </a:lnSpc>
            <a:spcBef>
              <a:spcPct val="0"/>
            </a:spcBef>
            <a:spcAft>
              <a:spcPct val="35000"/>
            </a:spcAft>
          </a:pPr>
          <a:r>
            <a:rPr lang="en-IN" sz="1400" kern="1200" dirty="0"/>
            <a:t>Numerical, Categorical</a:t>
          </a:r>
        </a:p>
      </dsp:txBody>
      <dsp:txXfrm>
        <a:off x="2413055" y="1590779"/>
        <a:ext cx="1507340" cy="882441"/>
      </dsp:txXfrm>
    </dsp:sp>
    <dsp:sp modelId="{504CD5DB-4CDA-4556-9D6F-78F5B8AFCBD5}">
      <dsp:nvSpPr>
        <dsp:cNvPr id="0" name=""/>
        <dsp:cNvSpPr/>
      </dsp:nvSpPr>
      <dsp:spPr>
        <a:xfrm rot="10800000">
          <a:off x="1916926"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10800000">
        <a:off x="2016285" y="1915768"/>
        <a:ext cx="231837" cy="232463"/>
      </dsp:txXfrm>
    </dsp:sp>
    <dsp:sp modelId="{8D92A822-001F-4078-99EE-60672AFBAA3D}">
      <dsp:nvSpPr>
        <dsp:cNvPr id="0" name=""/>
        <dsp:cNvSpPr/>
      </dsp:nvSpPr>
      <dsp:spPr>
        <a:xfrm>
          <a:off x="198453"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Data Visualization</a:t>
          </a:r>
        </a:p>
      </dsp:txBody>
      <dsp:txXfrm>
        <a:off x="225907" y="1590779"/>
        <a:ext cx="1507340" cy="882441"/>
      </dsp:txXfrm>
    </dsp:sp>
    <dsp:sp modelId="{B7C4B99A-BBD2-4CF5-AB25-91A9A0C48069}">
      <dsp:nvSpPr>
        <dsp:cNvPr id="0" name=""/>
        <dsp:cNvSpPr/>
      </dsp:nvSpPr>
      <dsp:spPr>
        <a:xfrm rot="5400000">
          <a:off x="813979" y="2610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5400000">
        <a:off x="863346" y="2638153"/>
        <a:ext cx="232463" cy="231837"/>
      </dsp:txXfrm>
    </dsp:sp>
    <dsp:sp modelId="{B68766E1-5CAD-4869-86F0-E64F11110238}">
      <dsp:nvSpPr>
        <dsp:cNvPr id="0" name=""/>
        <dsp:cNvSpPr/>
      </dsp:nvSpPr>
      <dsp:spPr>
        <a:xfrm>
          <a:off x="198453" y="3125574"/>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Marge </a:t>
          </a:r>
          <a:r>
            <a:rPr lang="en-IN" sz="1400" kern="1200" dirty="0" err="1"/>
            <a:t>DataFrames</a:t>
          </a:r>
          <a:r>
            <a:rPr lang="en-IN" sz="1400" kern="1200" dirty="0"/>
            <a:t> for More data visualization</a:t>
          </a:r>
        </a:p>
      </dsp:txBody>
      <dsp:txXfrm>
        <a:off x="225907" y="3153028"/>
        <a:ext cx="1507340" cy="882441"/>
      </dsp:txXfrm>
    </dsp:sp>
    <dsp:sp modelId="{ED9BA058-610F-4891-B052-6317742A82EB}">
      <dsp:nvSpPr>
        <dsp:cNvPr id="0" name=""/>
        <dsp:cNvSpPr/>
      </dsp:nvSpPr>
      <dsp:spPr>
        <a:xfrm>
          <a:off x="1898179" y="3400529"/>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1898179" y="3478016"/>
        <a:ext cx="231837" cy="232463"/>
      </dsp:txXfrm>
    </dsp:sp>
    <dsp:sp modelId="{044FFDAC-6EC1-4D72-8170-FA1C5DE18515}">
      <dsp:nvSpPr>
        <dsp:cNvPr id="0" name=""/>
        <dsp:cNvSpPr/>
      </dsp:nvSpPr>
      <dsp:spPr>
        <a:xfrm>
          <a:off x="2385601" y="3125574"/>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kern="1200" dirty="0"/>
            <a:t>Final Summery</a:t>
          </a:r>
        </a:p>
      </dsp:txBody>
      <dsp:txXfrm>
        <a:off x="2413055" y="3153028"/>
        <a:ext cx="1507340" cy="8824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36923217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xmlns="" val="680075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xmlns="" val="2997584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028700"/>
            <a:ext cx="7851648"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2421402"/>
            <a:ext cx="7854696" cy="131445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47C9B81F-C347-4BEF-BFDF-29C42F48304A}" type="datetimeFigureOut">
              <a:rPr lang="en-US" smtClean="0"/>
              <a:pPr/>
              <a:t>11/4/2022</a:t>
            </a:fld>
            <a:endParaRPr lang="en-US"/>
          </a:p>
        </p:txBody>
      </p:sp>
      <p:sp>
        <p:nvSpPr>
          <p:cNvPr id="19" name="Footer Placeholder 18"/>
          <p:cNvSpPr>
            <a:spLocks noGrp="1"/>
          </p:cNvSpPr>
          <p:nvPr>
            <p:ph type="ftr" sz="quarter" idx="11"/>
          </p:nvPr>
        </p:nvSpPr>
        <p:spPr/>
        <p:txBody>
          <a:bodyPr/>
          <a:lstStyle/>
          <a:p>
            <a:endParaRPr kumimoji="0" lang="en-US"/>
          </a:p>
        </p:txBody>
      </p:sp>
      <p:sp>
        <p:nvSpPr>
          <p:cNvPr id="27" name="Slide Number Placeholder 2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85801"/>
            <a:ext cx="2057400" cy="3908822"/>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85801"/>
            <a:ext cx="6019800" cy="3908822"/>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dirty="0"/>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7C9B81F-C347-4BEF-BFDF-29C42F48304A}"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987552"/>
            <a:ext cx="7772400" cy="1021842"/>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028498"/>
            <a:ext cx="7772400" cy="1132284"/>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7C9B81F-C347-4BEF-BFDF-29C42F48304A}" type="datetimeFigureOut">
              <a:rPr lang="en-US" smtClean="0"/>
              <a:pPr/>
              <a:t>11/4/2022</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40064"/>
            <a:ext cx="4038600" cy="332613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229600" cy="85725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391436"/>
            <a:ext cx="4040188" cy="494514"/>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1394818"/>
            <a:ext cx="4041775" cy="491132"/>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885950"/>
            <a:ext cx="4040188"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885950"/>
            <a:ext cx="4041775" cy="288429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7C9B81F-C347-4BEF-BFDF-29C42F48304A}" type="datetimeFigureOut">
              <a:rPr lang="en-US" smtClean="0"/>
              <a:pPr/>
              <a:t>11/4/2022</a:t>
            </a:fld>
            <a:endParaRPr lang="en-US"/>
          </a:p>
        </p:txBody>
      </p:sp>
      <p:sp>
        <p:nvSpPr>
          <p:cNvPr id="8" name="Footer Placeholder 7"/>
          <p:cNvSpPr>
            <a:spLocks noGrp="1"/>
          </p:cNvSpPr>
          <p:nvPr>
            <p:ph type="ftr" sz="quarter" idx="11"/>
          </p:nvPr>
        </p:nvSpPr>
        <p:spPr/>
        <p:txBody>
          <a:bodyPr/>
          <a:lstStyle/>
          <a:p>
            <a:endParaRPr kumimoji="0"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528066"/>
            <a:ext cx="8305800" cy="85725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7C9B81F-C347-4BEF-BFDF-29C42F48304A}" type="datetimeFigureOut">
              <a:rPr lang="en-US" smtClean="0"/>
              <a:pPr/>
              <a:t>11/4/2022</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C9B81F-C347-4BEF-BFDF-29C42F48304A}" type="datetimeFigureOut">
              <a:rPr lang="en-US" smtClean="0"/>
              <a:pPr/>
              <a:t>11/4/2022</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85764"/>
            <a:ext cx="2743200" cy="871538"/>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257300"/>
            <a:ext cx="2743200" cy="3429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257300"/>
            <a:ext cx="5111750" cy="3429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7C9B81F-C347-4BEF-BFDF-29C42F48304A}"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831058"/>
            <a:ext cx="5257800" cy="30861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4019827"/>
            <a:ext cx="155448" cy="116586"/>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882747"/>
            <a:ext cx="2212848" cy="1186966"/>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121589"/>
            <a:ext cx="2209800" cy="163449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7C9B81F-C347-4BEF-BFDF-29C42F48304A}" type="datetimeFigureOut">
              <a:rPr lang="en-US" smtClean="0"/>
              <a:pPr/>
              <a:t>11/4/2022</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a:xfrm>
            <a:off x="8077200" y="4767263"/>
            <a:ext cx="609600" cy="273844"/>
          </a:xfrm>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sp>
        <p:nvSpPr>
          <p:cNvPr id="3" name="Picture Placeholder 2"/>
          <p:cNvSpPr>
            <a:spLocks noGrp="1"/>
          </p:cNvSpPr>
          <p:nvPr>
            <p:ph type="pic" idx="1"/>
          </p:nvPr>
        </p:nvSpPr>
        <p:spPr>
          <a:xfrm rot="420000">
            <a:off x="3485793" y="899638"/>
            <a:ext cx="4617720" cy="294894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4362450"/>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4664869"/>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5358"/>
            <a:ext cx="9163050" cy="78105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5358"/>
            <a:ext cx="4762500" cy="478631"/>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528066"/>
            <a:ext cx="8229600" cy="85725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51610"/>
            <a:ext cx="8229600" cy="329184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4767263"/>
            <a:ext cx="21336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7C9B81F-C347-4BEF-BFDF-29C42F48304A}" type="datetimeFigureOut">
              <a:rPr lang="en-US" smtClean="0"/>
              <a:pPr/>
              <a:t>11/4/2022</a:t>
            </a:fld>
            <a:endParaRPr lang="en-US" dirty="0">
              <a:solidFill>
                <a:schemeClr val="tx2">
                  <a:shade val="90000"/>
                </a:schemeClr>
              </a:solidFill>
            </a:endParaRPr>
          </a:p>
        </p:txBody>
      </p:sp>
      <p:sp>
        <p:nvSpPr>
          <p:cNvPr id="22" name="Footer Placeholder 21"/>
          <p:cNvSpPr>
            <a:spLocks noGrp="1"/>
          </p:cNvSpPr>
          <p:nvPr>
            <p:ph type="ftr" sz="quarter" idx="3"/>
          </p:nvPr>
        </p:nvSpPr>
        <p:spPr>
          <a:xfrm>
            <a:off x="2667000" y="4767263"/>
            <a:ext cx="3352800" cy="273844"/>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gn="l" eaLnBrk="1" latinLnBrk="0" hangingPunct="1"/>
            <a:endParaRPr kumimoji="0" lang="en-US" dirty="0">
              <a:solidFill>
                <a:schemeClr val="tx2">
                  <a:shade val="90000"/>
                </a:schemeClr>
              </a:solidFill>
            </a:endParaRPr>
          </a:p>
        </p:txBody>
      </p:sp>
      <p:sp>
        <p:nvSpPr>
          <p:cNvPr id="18" name="Slide Number Placeholder 17"/>
          <p:cNvSpPr>
            <a:spLocks noGrp="1"/>
          </p:cNvSpPr>
          <p:nvPr>
            <p:ph type="sldNum" sz="quarter" idx="4"/>
          </p:nvPr>
        </p:nvSpPr>
        <p:spPr>
          <a:xfrm>
            <a:off x="7924800" y="4767263"/>
            <a:ext cx="762000" cy="273844"/>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dirty="0"/>
          </a:p>
        </p:txBody>
      </p:sp>
      <p:grpSp>
        <p:nvGrpSpPr>
          <p:cNvPr id="2" name="Group 1"/>
          <p:cNvGrpSpPr/>
          <p:nvPr/>
        </p:nvGrpSpPr>
        <p:grpSpPr>
          <a:xfrm>
            <a:off x="-19017" y="151806"/>
            <a:ext cx="9180548" cy="486918"/>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slow">
    <p:fade/>
  </p:transition>
  <p:timing>
    <p:tnLst>
      <p:par>
        <p:cTn id="1" dur="indefinite" restart="never" nodeType="tmRoot"/>
      </p:par>
    </p:tnLst>
  </p:timing>
  <p:hf sldNum="0"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colab.research.google.com/drive/12gCk6-FggsEHzyC3d4Dw9RwsbkGpsxTP?usp=sharing" TargetMode="External"/><Relationship Id="rId5" Type="http://schemas.openxmlformats.org/officeDocument/2006/relationships/image" Target="../media/image3.png"/><Relationship Id="rId4" Type="http://schemas.openxmlformats.org/officeDocument/2006/relationships/hyperlink" Target="PTRC"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87669" y="180727"/>
            <a:ext cx="8512500" cy="3240567"/>
          </a:xfrm>
          <a:prstGeom prst="rect">
            <a:avLst/>
          </a:prstGeom>
          <a:noFill/>
          <a:ln>
            <a:noFill/>
          </a:ln>
        </p:spPr>
        <p:txBody>
          <a:bodyPr spcFirstLastPara="1" wrap="square" lIns="91425" tIns="91425" rIns="91425" bIns="91425" anchor="b" anchorCtr="0">
            <a:noAutofit/>
          </a:bodyPr>
          <a:lstStyle/>
          <a:p>
            <a:pPr lvl="0"/>
            <a:r>
              <a:rPr lang="en-GB" sz="4200" b="1" dirty="0">
                <a:solidFill>
                  <a:srgbClr val="CC0000"/>
                </a:solidFill>
                <a:latin typeface="Montserrat"/>
                <a:ea typeface="Montserrat"/>
                <a:cs typeface="Montserrat"/>
                <a:sym typeface="Montserrat"/>
              </a:rPr>
              <a:t>Capstone Project-1</a:t>
            </a:r>
            <a:br>
              <a:rPr lang="en-GB" sz="4200" b="1" dirty="0">
                <a:solidFill>
                  <a:srgbClr val="CC0000"/>
                </a:solidFill>
                <a:latin typeface="Montserrat"/>
                <a:ea typeface="Montserrat"/>
                <a:cs typeface="Montserrat"/>
                <a:sym typeface="Montserrat"/>
              </a:rPr>
            </a:br>
            <a:r>
              <a:rPr lang="en-IN" sz="2000" dirty="0">
                <a:ln w="0"/>
                <a:solidFill>
                  <a:srgbClr val="7030A0"/>
                </a:solidFill>
                <a:effectLst>
                  <a:outerShdw blurRad="38100" dist="19050" dir="2700000" algn="tl" rotWithShape="0">
                    <a:schemeClr val="dk1">
                      <a:alpha val="40000"/>
                    </a:schemeClr>
                  </a:outerShdw>
                </a:effectLst>
              </a:rPr>
              <a:t>(Exploratory Data Analysis)</a:t>
            </a:r>
            <a:r>
              <a:rPr lang="en-GB" sz="4200" b="1" dirty="0">
                <a:solidFill>
                  <a:srgbClr val="CC0000"/>
                </a:solidFill>
                <a:latin typeface="Montserrat"/>
                <a:ea typeface="Montserrat"/>
                <a:cs typeface="Montserrat"/>
                <a:sym typeface="Montserrat"/>
              </a:rPr>
              <a:t/>
            </a:r>
            <a:br>
              <a:rPr lang="en-GB" sz="4200" b="1" dirty="0">
                <a:solidFill>
                  <a:srgbClr val="CC0000"/>
                </a:solidFill>
                <a:latin typeface="Montserrat"/>
                <a:ea typeface="Montserrat"/>
                <a:cs typeface="Montserrat"/>
                <a:sym typeface="Montserrat"/>
              </a:rPr>
            </a:br>
            <a:endParaRPr sz="4200" b="1" dirty="0">
              <a:solidFill>
                <a:srgbClr val="CC0000"/>
              </a:solidFill>
              <a:latin typeface="Montserrat"/>
              <a:ea typeface="Montserrat"/>
              <a:cs typeface="Montserrat"/>
              <a:sym typeface="Montserrat"/>
            </a:endParaRPr>
          </a:p>
          <a:p>
            <a:pPr lvl="0"/>
            <a:r>
              <a:rPr lang="en-GB" sz="3600" b="1" dirty="0">
                <a:solidFill>
                  <a:schemeClr val="lt1"/>
                </a:solidFill>
                <a:latin typeface="Montserrat"/>
                <a:ea typeface="Montserrat"/>
                <a:cs typeface="Montserrat"/>
                <a:sym typeface="Montserrat"/>
              </a:rPr>
              <a:t>Play Store App Review Analysis</a:t>
            </a: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xmlns="" val="0"/>
              </a:ext>
            </a:extLst>
          </a:blip>
          <a:srcRect l="14296" r="15781"/>
          <a:stretch/>
        </p:blipFill>
        <p:spPr>
          <a:xfrm>
            <a:off x="3996727" y="4403953"/>
            <a:ext cx="361640" cy="290919"/>
          </a:xfrm>
          <a:prstGeom prst="rect">
            <a:avLst/>
          </a:prstGeom>
        </p:spPr>
      </p:pic>
      <p:sp>
        <p:nvSpPr>
          <p:cNvPr id="3" name="Rectangle 2"/>
          <p:cNvSpPr/>
          <p:nvPr/>
        </p:nvSpPr>
        <p:spPr>
          <a:xfrm>
            <a:off x="4620473" y="4424527"/>
            <a:ext cx="4134895" cy="523220"/>
          </a:xfrm>
          <a:prstGeom prst="rect">
            <a:avLst/>
          </a:prstGeom>
        </p:spPr>
        <p:txBody>
          <a:bodyPr wrap="square">
            <a:spAutoFit/>
          </a:bodyPr>
          <a:lstStyle/>
          <a:p>
            <a:r>
              <a:rPr lang="en-IN" dirty="0" smtClean="0">
                <a:hlinkClick r:id="rId4" action="ppaction://hlinkfile"/>
              </a:rPr>
              <a:t>https://</a:t>
            </a:r>
            <a:r>
              <a:rPr lang="en-IN" dirty="0" smtClean="0">
                <a:hlinkClick r:id="rId4" action="ppaction://hlinkfile"/>
              </a:rPr>
              <a:t>github.com/nitesh7083/EDA-Capstone-Project.git</a:t>
            </a:r>
            <a:endParaRPr lang="en-IN" dirty="0"/>
          </a:p>
        </p:txBody>
      </p:sp>
      <p:pic>
        <p:nvPicPr>
          <p:cNvPr id="7" name="Picture 6"/>
          <p:cNvPicPr>
            <a:picLocks noChangeAspect="1"/>
          </p:cNvPicPr>
          <p:nvPr/>
        </p:nvPicPr>
        <p:blipFill rotWithShape="1">
          <a:blip r:embed="rId5">
            <a:extLst>
              <a:ext uri="{28A0092B-C50C-407E-A947-70E740481C1C}">
                <a14:useLocalDpi xmlns:a14="http://schemas.microsoft.com/office/drawing/2010/main" xmlns="" val="0"/>
              </a:ext>
            </a:extLst>
          </a:blip>
          <a:srcRect t="29204" b="26991"/>
          <a:stretch/>
        </p:blipFill>
        <p:spPr>
          <a:xfrm>
            <a:off x="3759863" y="3811206"/>
            <a:ext cx="790828" cy="351330"/>
          </a:xfrm>
          <a:prstGeom prst="rect">
            <a:avLst/>
          </a:prstGeom>
        </p:spPr>
      </p:pic>
      <p:sp>
        <p:nvSpPr>
          <p:cNvPr id="8" name="Rectangle 7"/>
          <p:cNvSpPr/>
          <p:nvPr/>
        </p:nvSpPr>
        <p:spPr>
          <a:xfrm>
            <a:off x="4643919" y="3808263"/>
            <a:ext cx="3585681" cy="307777"/>
          </a:xfrm>
          <a:prstGeom prst="rect">
            <a:avLst/>
          </a:prstGeom>
        </p:spPr>
        <p:txBody>
          <a:bodyPr wrap="square">
            <a:spAutoFit/>
          </a:bodyPr>
          <a:lstStyle/>
          <a:p>
            <a:r>
              <a:rPr lang="en-IN" dirty="0">
                <a:hlinkClick r:id="rId6"/>
              </a:rPr>
              <a:t>https://</a:t>
            </a:r>
            <a:r>
              <a:rPr lang="en-IN" dirty="0" smtClean="0">
                <a:hlinkClick r:id="rId6"/>
              </a:rPr>
              <a:t>colab.research.google.com/jayu071</a:t>
            </a:r>
            <a:endParaRPr lang="en-IN" dirty="0"/>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63" y="75374"/>
            <a:ext cx="8520600" cy="572700"/>
          </a:xfrm>
        </p:spPr>
        <p:txBody>
          <a:bodyPr>
            <a:normAutofit fontScale="90000"/>
          </a:bodyPr>
          <a:lstStyle/>
          <a:p>
            <a:r>
              <a:rPr lang="en-IN" dirty="0" smtClean="0"/>
              <a:t>Data Frame </a:t>
            </a:r>
            <a:r>
              <a:rPr lang="en-IN" dirty="0"/>
              <a:t>Loading…….</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752870" y="191357"/>
            <a:ext cx="2151068" cy="107976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124282" y="538083"/>
            <a:ext cx="1848897" cy="536550"/>
          </a:xfrm>
          <a:prstGeom prst="rect">
            <a:avLst/>
          </a:prstGeom>
        </p:spPr>
      </p:pic>
      <p:pic>
        <p:nvPicPr>
          <p:cNvPr id="7" name="Picture 6" descr="Untitled.png"/>
          <p:cNvPicPr>
            <a:picLocks noChangeAspect="1"/>
          </p:cNvPicPr>
          <p:nvPr/>
        </p:nvPicPr>
        <p:blipFill>
          <a:blip r:embed="rId4"/>
          <a:stretch>
            <a:fillRect/>
          </a:stretch>
        </p:blipFill>
        <p:spPr>
          <a:xfrm>
            <a:off x="0" y="1165660"/>
            <a:ext cx="9144000" cy="3273478"/>
          </a:xfrm>
          <a:prstGeom prst="rect">
            <a:avLst/>
          </a:prstGeom>
        </p:spPr>
      </p:pic>
    </p:spTree>
    <p:extLst>
      <p:ext uri="{BB962C8B-B14F-4D97-AF65-F5344CB8AC3E}">
        <p14:creationId xmlns:p14="http://schemas.microsoft.com/office/powerpoint/2010/main" xmlns="" val="3680031240"/>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07420" y="94829"/>
            <a:ext cx="8520600" cy="572700"/>
          </a:xfrm>
        </p:spPr>
        <p:txBody>
          <a:bodyPr>
            <a:normAutofit fontScale="90000"/>
          </a:bodyPr>
          <a:lstStyle/>
          <a:p>
            <a:r>
              <a:rPr lang="en-IN" dirty="0" err="1"/>
              <a:t>DataFrame</a:t>
            </a:r>
            <a:r>
              <a:rPr lang="en-IN" dirty="0"/>
              <a:t> Loading…….</a:t>
            </a:r>
          </a:p>
        </p:txBody>
      </p:sp>
      <p:pic>
        <p:nvPicPr>
          <p:cNvPr id="9" name="Picture 8" descr="2022-11-03 (2).png"/>
          <p:cNvPicPr>
            <a:picLocks noChangeAspect="1"/>
          </p:cNvPicPr>
          <p:nvPr/>
        </p:nvPicPr>
        <p:blipFill>
          <a:blip r:embed="rId2"/>
          <a:stretch>
            <a:fillRect/>
          </a:stretch>
        </p:blipFill>
        <p:spPr>
          <a:xfrm>
            <a:off x="144723" y="598291"/>
            <a:ext cx="8670356" cy="4178201"/>
          </a:xfrm>
          <a:prstGeom prst="rect">
            <a:avLst/>
          </a:prstGeom>
        </p:spPr>
      </p:pic>
      <p:sp>
        <p:nvSpPr>
          <p:cNvPr id="10" name="Rounded Rectangular Callout 9"/>
          <p:cNvSpPr/>
          <p:nvPr/>
        </p:nvSpPr>
        <p:spPr>
          <a:xfrm>
            <a:off x="4978681" y="591688"/>
            <a:ext cx="3073940" cy="673240"/>
          </a:xfrm>
          <a:prstGeom prst="wedgeRoundRectCallout">
            <a:avLst>
              <a:gd name="adj1" fmla="val -84667"/>
              <a:gd name="adj2" fmla="val 19121"/>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a:t>
            </a:r>
            <a:r>
              <a:rPr lang="en-GB" dirty="0">
                <a:ln w="0"/>
                <a:solidFill>
                  <a:schemeClr val="accent6">
                    <a:lumMod val="75000"/>
                  </a:schemeClr>
                </a:solidFill>
                <a:effectLst>
                  <a:outerShdw blurRad="38100" dist="25400" dir="5400000" algn="ctr" rotWithShape="0">
                    <a:srgbClr val="6E747A">
                      <a:alpha val="43000"/>
                    </a:srgbClr>
                  </a:outerShdw>
                </a:effectLst>
              </a:rPr>
              <a:t> The head () method returns a specified number of rows, string from the </a:t>
            </a:r>
            <a:r>
              <a:rPr lang="en-GB" dirty="0" smtClean="0">
                <a:ln w="0"/>
                <a:solidFill>
                  <a:schemeClr val="accent6">
                    <a:lumMod val="75000"/>
                  </a:schemeClr>
                </a:solidFill>
                <a:effectLst>
                  <a:outerShdw blurRad="38100" dist="25400" dir="5400000" algn="ctr" rotWithShape="0">
                    <a:srgbClr val="6E747A">
                      <a:alpha val="43000"/>
                    </a:srgbClr>
                  </a:outerShdw>
                </a:effectLst>
              </a:rPr>
              <a:t>top.</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1" name="Rounded Rectangular Callout 10"/>
          <p:cNvSpPr/>
          <p:nvPr/>
        </p:nvSpPr>
        <p:spPr>
          <a:xfrm>
            <a:off x="5078189" y="3084858"/>
            <a:ext cx="3947400" cy="355656"/>
          </a:xfrm>
          <a:prstGeom prst="wedgeRoundRectCallout">
            <a:avLst>
              <a:gd name="adj1" fmla="val -84667"/>
              <a:gd name="adj2" fmla="val 19121"/>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100" dirty="0">
                <a:ln w="0"/>
                <a:solidFill>
                  <a:schemeClr val="accent6">
                    <a:lumMod val="75000"/>
                  </a:schemeClr>
                </a:solidFill>
                <a:effectLst>
                  <a:outerShdw blurRad="38100" dist="25400" dir="5400000" algn="ctr" rotWithShape="0">
                    <a:srgbClr val="6E747A">
                      <a:alpha val="43000"/>
                    </a:srgbClr>
                  </a:outerShdw>
                </a:effectLst>
              </a:rPr>
              <a:t>2.</a:t>
            </a:r>
            <a:r>
              <a:rPr lang="en-GB" sz="1100" dirty="0">
                <a:ln w="0"/>
                <a:solidFill>
                  <a:schemeClr val="accent6">
                    <a:lumMod val="75000"/>
                  </a:schemeClr>
                </a:solidFill>
                <a:effectLst>
                  <a:outerShdw blurRad="38100" dist="25400" dir="5400000" algn="ctr" rotWithShape="0">
                    <a:srgbClr val="6E747A">
                      <a:alpha val="43000"/>
                    </a:srgbClr>
                  </a:outerShdw>
                </a:effectLst>
              </a:rPr>
              <a:t> The tail () method returns a specified number of rows, string from the bottom. Default o/p 5 bottom </a:t>
            </a:r>
            <a:r>
              <a:rPr lang="en-GB" sz="1100" dirty="0" smtClean="0">
                <a:ln w="0"/>
                <a:solidFill>
                  <a:schemeClr val="accent6">
                    <a:lumMod val="75000"/>
                  </a:schemeClr>
                </a:solidFill>
                <a:effectLst>
                  <a:outerShdw blurRad="38100" dist="25400" dir="5400000" algn="ctr" rotWithShape="0">
                    <a:srgbClr val="6E747A">
                      <a:alpha val="43000"/>
                    </a:srgbClr>
                  </a:outerShdw>
                </a:effectLst>
              </a:rPr>
              <a:t>rows.</a:t>
            </a:r>
            <a:endParaRPr lang="en-IN" sz="1100" dirty="0">
              <a:ln w="0"/>
              <a:solidFill>
                <a:schemeClr val="accent6">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1222872991"/>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2" y="0"/>
            <a:ext cx="8520600" cy="657801"/>
          </a:xfrm>
        </p:spPr>
        <p:txBody>
          <a:bodyPr>
            <a:noAutofit/>
          </a:bodyPr>
          <a:lstStyle/>
          <a:p>
            <a:pPr lvl="0"/>
            <a:r>
              <a:rPr lang="en-IN" sz="2400" b="1" dirty="0" smtClean="0"/>
              <a:t/>
            </a:r>
            <a:br>
              <a:rPr lang="en-IN" sz="2400" b="1" dirty="0" smtClean="0"/>
            </a:br>
            <a:r>
              <a:rPr lang="en-IN" sz="2400" b="1" dirty="0" smtClean="0"/>
              <a:t/>
            </a:r>
            <a:br>
              <a:rPr lang="en-IN" sz="2400" b="1" dirty="0" smtClean="0"/>
            </a:br>
            <a:r>
              <a:rPr lang="en-IN" sz="2400" b="1" dirty="0" smtClean="0"/>
              <a:t/>
            </a:r>
            <a:br>
              <a:rPr lang="en-IN" sz="2400" b="1" dirty="0" smtClean="0"/>
            </a:br>
            <a:r>
              <a:rPr lang="en-IN" sz="2400" b="1" dirty="0" smtClean="0"/>
              <a:t/>
            </a:r>
            <a:br>
              <a:rPr lang="en-IN" sz="2400" b="1" dirty="0" smtClean="0"/>
            </a:br>
            <a:r>
              <a:rPr lang="en-IN" sz="2400" b="1" dirty="0" smtClean="0"/>
              <a:t/>
            </a:r>
            <a:br>
              <a:rPr lang="en-IN" sz="2400" b="1" dirty="0" smtClean="0"/>
            </a:br>
            <a:r>
              <a:rPr lang="en-IN" sz="2400" b="1" dirty="0" smtClean="0"/>
              <a:t/>
            </a:r>
            <a:br>
              <a:rPr lang="en-IN" sz="2400" b="1" dirty="0" smtClean="0"/>
            </a:br>
            <a:r>
              <a:rPr lang="en-IN" sz="2400" b="1" dirty="0" smtClean="0"/>
              <a:t/>
            </a:r>
            <a:br>
              <a:rPr lang="en-IN" sz="2400" b="1" dirty="0" smtClean="0"/>
            </a:br>
            <a:r>
              <a:rPr lang="en-IN" sz="2400" b="1" dirty="0" smtClean="0"/>
              <a:t>Drop </a:t>
            </a:r>
            <a:r>
              <a:rPr lang="en-IN" sz="2400" b="1" dirty="0"/>
              <a:t>Duplicate Entry</a:t>
            </a:r>
            <a:br>
              <a:rPr lang="en-IN" sz="2400" b="1" dirty="0"/>
            </a:br>
            <a:endParaRPr lang="en-IN" sz="2400" b="1" dirty="0"/>
          </a:p>
        </p:txBody>
      </p:sp>
      <p:sp>
        <p:nvSpPr>
          <p:cNvPr id="3" name="TextBox 2"/>
          <p:cNvSpPr txBox="1"/>
          <p:nvPr/>
        </p:nvSpPr>
        <p:spPr>
          <a:xfrm>
            <a:off x="97692" y="768486"/>
            <a:ext cx="7375737" cy="954107"/>
          </a:xfrm>
          <a:prstGeom prst="rect">
            <a:avLst/>
          </a:prstGeom>
          <a:noFill/>
        </p:spPr>
        <p:txBody>
          <a:bodyPr wrap="none" rtlCol="0">
            <a:spAutoFit/>
          </a:bodyPr>
          <a:lstStyle/>
          <a:p>
            <a:pPr marL="285750" indent="-285750">
              <a:buFont typeface="Arial" panose="020B0604020202020204" pitchFamily="34" charset="0"/>
              <a:buChar char="•"/>
            </a:pPr>
            <a:r>
              <a:rPr lang="en-IN" dirty="0"/>
              <a:t>Duplicate Enter data is repeated data in </a:t>
            </a:r>
            <a:r>
              <a:rPr lang="en-IN" dirty="0" smtClean="0"/>
              <a:t>data frame</a:t>
            </a:r>
            <a:r>
              <a:rPr lang="en-IN" dirty="0"/>
              <a:t>, </a:t>
            </a:r>
          </a:p>
          <a:p>
            <a:pPr marL="285750" indent="-285750">
              <a:buFont typeface="Arial" panose="020B0604020202020204" pitchFamily="34" charset="0"/>
              <a:buChar char="•"/>
            </a:pPr>
            <a:r>
              <a:rPr lang="en-IN" dirty="0"/>
              <a:t>Either multiple columns have same data or multiple rows have same data.</a:t>
            </a:r>
          </a:p>
          <a:p>
            <a:pPr marL="285750" indent="-285750">
              <a:buFont typeface="Arial" panose="020B0604020202020204" pitchFamily="34" charset="0"/>
              <a:buChar char="•"/>
            </a:pPr>
            <a:r>
              <a:rPr lang="en-IN" dirty="0"/>
              <a:t>Repeated Entry add sums of number in final data and it miscalculates the true outcome.</a:t>
            </a:r>
          </a:p>
          <a:p>
            <a:pPr marL="285750" indent="-285750">
              <a:buFont typeface="Arial" panose="020B0604020202020204" pitchFamily="34" charset="0"/>
              <a:buChar char="•"/>
            </a:pPr>
            <a:r>
              <a:rPr lang="en-IN" b="1" dirty="0" err="1"/>
              <a:t>df.duplicated</a:t>
            </a:r>
            <a:r>
              <a:rPr lang="en-IN" b="1" dirty="0"/>
              <a:t>() </a:t>
            </a:r>
            <a:r>
              <a:rPr lang="en-IN" dirty="0"/>
              <a:t>method is used to identify duplicates from </a:t>
            </a:r>
            <a:r>
              <a:rPr lang="en-IN" dirty="0" err="1"/>
              <a:t>dataframe</a:t>
            </a:r>
            <a:endParaRPr lang="en-IN" dirty="0"/>
          </a:p>
        </p:txBody>
      </p:sp>
      <p:sp>
        <p:nvSpPr>
          <p:cNvPr id="7" name="Rounded Rectangular Callout 6"/>
          <p:cNvSpPr/>
          <p:nvPr/>
        </p:nvSpPr>
        <p:spPr>
          <a:xfrm>
            <a:off x="2152435" y="4568963"/>
            <a:ext cx="3012952" cy="469965"/>
          </a:xfrm>
          <a:prstGeom prst="wedgeRoundRectCallout">
            <a:avLst>
              <a:gd name="adj1" fmla="val 40749"/>
              <a:gd name="adj2" fmla="val -64723"/>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3. </a:t>
            </a:r>
            <a:r>
              <a:rPr lang="en-GB" dirty="0">
                <a:ln w="0"/>
                <a:solidFill>
                  <a:schemeClr val="accent6">
                    <a:lumMod val="75000"/>
                  </a:schemeClr>
                </a:solidFill>
                <a:effectLst>
                  <a:outerShdw blurRad="38100" dist="25400" dir="5400000" algn="ctr" rotWithShape="0">
                    <a:srgbClr val="6E747A">
                      <a:alpha val="43000"/>
                    </a:srgbClr>
                  </a:outerShdw>
                </a:effectLst>
              </a:rPr>
              <a:t> keep the last instance of a duplicate row in </a:t>
            </a:r>
            <a:r>
              <a:rPr lang="en-GB" dirty="0" err="1">
                <a:ln w="0"/>
                <a:solidFill>
                  <a:schemeClr val="accent6">
                    <a:lumMod val="75000"/>
                  </a:schemeClr>
                </a:solidFill>
                <a:effectLst>
                  <a:outerShdw blurRad="38100" dist="25400" dir="5400000" algn="ctr" rotWithShape="0">
                    <a:srgbClr val="6E747A">
                      <a:alpha val="43000"/>
                    </a:srgbClr>
                  </a:outerShdw>
                </a:effectLst>
              </a:rPr>
              <a:t>dataframe</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pic>
        <p:nvPicPr>
          <p:cNvPr id="9" name="Picture 8" descr="duplicate.png"/>
          <p:cNvPicPr>
            <a:picLocks noChangeAspect="1"/>
          </p:cNvPicPr>
          <p:nvPr/>
        </p:nvPicPr>
        <p:blipFill>
          <a:blip r:embed="rId2"/>
          <a:stretch>
            <a:fillRect/>
          </a:stretch>
        </p:blipFill>
        <p:spPr>
          <a:xfrm>
            <a:off x="124990" y="1788225"/>
            <a:ext cx="8776963" cy="2764321"/>
          </a:xfrm>
          <a:prstGeom prst="rect">
            <a:avLst/>
          </a:prstGeom>
        </p:spPr>
      </p:pic>
      <p:sp>
        <p:nvSpPr>
          <p:cNvPr id="10" name="Rounded Rectangular Callout 9"/>
          <p:cNvSpPr/>
          <p:nvPr/>
        </p:nvSpPr>
        <p:spPr>
          <a:xfrm>
            <a:off x="6567485" y="3762920"/>
            <a:ext cx="2484417" cy="436334"/>
          </a:xfrm>
          <a:prstGeom prst="wedgeRoundRectCallout">
            <a:avLst>
              <a:gd name="adj1" fmla="val -101975"/>
              <a:gd name="adj2" fmla="val -7547"/>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a:t>
            </a:r>
            <a:r>
              <a:rPr lang="en-GB" dirty="0">
                <a:ln w="0"/>
                <a:solidFill>
                  <a:schemeClr val="accent6">
                    <a:lumMod val="75000"/>
                  </a:schemeClr>
                </a:solidFill>
                <a:effectLst>
                  <a:outerShdw blurRad="38100" dist="25400" dir="5400000" algn="ctr" rotWithShape="0">
                    <a:srgbClr val="6E747A">
                      <a:alpha val="43000"/>
                    </a:srgbClr>
                  </a:outerShdw>
                </a:effectLst>
              </a:rPr>
              <a:t> Identify duplicate entries</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1" name="Rounded Rectangular Callout 10"/>
          <p:cNvSpPr/>
          <p:nvPr/>
        </p:nvSpPr>
        <p:spPr>
          <a:xfrm>
            <a:off x="5990987" y="2585775"/>
            <a:ext cx="3055106" cy="446954"/>
          </a:xfrm>
          <a:prstGeom prst="wedgeRoundRectCallout">
            <a:avLst>
              <a:gd name="adj1" fmla="val -84667"/>
              <a:gd name="adj2" fmla="val 19121"/>
              <a:gd name="adj3" fmla="val 16667"/>
            </a:avLst>
          </a:prstGeom>
          <a:solidFill>
            <a:schemeClr val="bg1">
              <a:lumMod val="60000"/>
              <a:lumOff val="40000"/>
            </a:schemeClr>
          </a:solidFill>
          <a:ln>
            <a:solidFill>
              <a:schemeClr val="bg1">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smtClean="0">
                <a:ln w="0"/>
                <a:solidFill>
                  <a:schemeClr val="accent6">
                    <a:lumMod val="75000"/>
                  </a:schemeClr>
                </a:solidFill>
                <a:effectLst>
                  <a:outerShdw blurRad="38100" dist="38100" dir="2700000" algn="tl">
                    <a:srgbClr val="000000">
                      <a:alpha val="43137"/>
                    </a:srgbClr>
                  </a:outerShdw>
                </a:effectLst>
              </a:rPr>
              <a:t>1.</a:t>
            </a:r>
            <a:r>
              <a:rPr lang="en-GB" dirty="0" smtClean="0">
                <a:ln w="0"/>
                <a:solidFill>
                  <a:schemeClr val="accent6">
                    <a:lumMod val="75000"/>
                  </a:schemeClr>
                </a:solidFill>
                <a:effectLst>
                  <a:outerShdw blurRad="38100" dist="38100" dir="2700000" algn="tl">
                    <a:srgbClr val="000000">
                      <a:alpha val="43137"/>
                    </a:srgbClr>
                  </a:outerShdw>
                </a:effectLst>
              </a:rPr>
              <a:t>Shape </a:t>
            </a:r>
            <a:r>
              <a:rPr lang="en-GB" dirty="0">
                <a:ln w="0"/>
                <a:solidFill>
                  <a:schemeClr val="accent6">
                    <a:lumMod val="75000"/>
                  </a:schemeClr>
                </a:solidFill>
                <a:effectLst>
                  <a:outerShdw blurRad="38100" dist="38100" dir="2700000" algn="tl">
                    <a:srgbClr val="000000">
                      <a:alpha val="43137"/>
                    </a:srgbClr>
                  </a:outerShdw>
                </a:effectLst>
              </a:rPr>
              <a:t>of data (</a:t>
            </a:r>
            <a:r>
              <a:rPr lang="en-GB" dirty="0" smtClean="0">
                <a:ln w="0"/>
                <a:solidFill>
                  <a:schemeClr val="accent6">
                    <a:lumMod val="75000"/>
                  </a:schemeClr>
                </a:solidFill>
                <a:effectLst>
                  <a:outerShdw blurRad="38100" dist="38100" dir="2700000" algn="tl">
                    <a:srgbClr val="000000">
                      <a:alpha val="43137"/>
                    </a:srgbClr>
                  </a:outerShdw>
                </a:effectLst>
              </a:rPr>
              <a:t>Rows &amp; Columns</a:t>
            </a:r>
            <a:r>
              <a:rPr lang="en-GB" dirty="0">
                <a:ln w="0"/>
                <a:solidFill>
                  <a:schemeClr val="accent6">
                    <a:lumMod val="75000"/>
                  </a:schemeClr>
                </a:solidFill>
                <a:effectLst>
                  <a:outerShdw blurRad="38100" dist="38100" dir="2700000" algn="tl">
                    <a:srgbClr val="000000">
                      <a:alpha val="43137"/>
                    </a:srgbClr>
                  </a:outerShdw>
                </a:effectLst>
              </a:rPr>
              <a:t>)</a:t>
            </a:r>
            <a:endParaRPr lang="en-IN" dirty="0">
              <a:ln w="0"/>
              <a:solidFill>
                <a:schemeClr val="accent6">
                  <a:lumMod val="7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29252119"/>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8509" y="143467"/>
            <a:ext cx="8520600" cy="572700"/>
          </a:xfrm>
        </p:spPr>
        <p:txBody>
          <a:bodyPr>
            <a:noAutofit/>
          </a:bodyPr>
          <a:lstStyle/>
          <a:p>
            <a:pPr lvl="0"/>
            <a:r>
              <a:rPr lang="en-IN" sz="2400" b="1" dirty="0"/>
              <a:t>Drop Duplicate Entry</a:t>
            </a:r>
            <a:br>
              <a:rPr lang="en-IN" sz="2400" b="1" dirty="0"/>
            </a:br>
            <a:endParaRPr lang="en-IN" sz="2400" b="1" dirty="0"/>
          </a:p>
        </p:txBody>
      </p:sp>
      <p:pic>
        <p:nvPicPr>
          <p:cNvPr id="9" name="Picture 8" descr="duplicate 2.png"/>
          <p:cNvPicPr>
            <a:picLocks noChangeAspect="1"/>
          </p:cNvPicPr>
          <p:nvPr/>
        </p:nvPicPr>
        <p:blipFill>
          <a:blip r:embed="rId2"/>
          <a:stretch>
            <a:fillRect/>
          </a:stretch>
        </p:blipFill>
        <p:spPr>
          <a:xfrm>
            <a:off x="144925" y="828880"/>
            <a:ext cx="8999075" cy="3556166"/>
          </a:xfrm>
          <a:prstGeom prst="rect">
            <a:avLst/>
          </a:prstGeom>
        </p:spPr>
      </p:pic>
      <p:sp>
        <p:nvSpPr>
          <p:cNvPr id="10" name="Rounded Rectangular Callout 9"/>
          <p:cNvSpPr/>
          <p:nvPr/>
        </p:nvSpPr>
        <p:spPr>
          <a:xfrm>
            <a:off x="6253355" y="610202"/>
            <a:ext cx="2785391" cy="389718"/>
          </a:xfrm>
          <a:prstGeom prst="wedgeRoundRectCallout">
            <a:avLst>
              <a:gd name="adj1" fmla="val -84667"/>
              <a:gd name="adj2" fmla="val 19121"/>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200" dirty="0" smtClean="0">
                <a:ln w="0"/>
                <a:solidFill>
                  <a:schemeClr val="accent6">
                    <a:lumMod val="75000"/>
                  </a:schemeClr>
                </a:solidFill>
                <a:effectLst>
                  <a:outerShdw blurRad="38100" dist="25400" dir="5400000" algn="ctr" rotWithShape="0">
                    <a:srgbClr val="6E747A">
                      <a:alpha val="43000"/>
                    </a:srgbClr>
                  </a:outerShdw>
                </a:effectLst>
              </a:rPr>
              <a:t>1.Print </a:t>
            </a:r>
            <a:r>
              <a:rPr lang="en-IN" sz="1200" dirty="0">
                <a:ln w="0"/>
                <a:solidFill>
                  <a:schemeClr val="accent6">
                    <a:lumMod val="75000"/>
                  </a:schemeClr>
                </a:solidFill>
                <a:effectLst>
                  <a:outerShdw blurRad="38100" dist="25400" dir="5400000" algn="ctr" rotWithShape="0">
                    <a:srgbClr val="6E747A">
                      <a:alpha val="43000"/>
                    </a:srgbClr>
                  </a:outerShdw>
                </a:effectLst>
              </a:rPr>
              <a:t>Duplicate Entry Data of </a:t>
            </a:r>
            <a:r>
              <a:rPr lang="en-IN" sz="1200" dirty="0" smtClean="0">
                <a:ln w="0"/>
                <a:solidFill>
                  <a:schemeClr val="accent6">
                    <a:lumMod val="75000"/>
                  </a:schemeClr>
                </a:solidFill>
                <a:effectLst>
                  <a:outerShdw blurRad="38100" dist="25400" dir="5400000" algn="ctr" rotWithShape="0">
                    <a:srgbClr val="6E747A">
                      <a:alpha val="43000"/>
                    </a:srgbClr>
                  </a:outerShdw>
                </a:effectLst>
              </a:rPr>
              <a:t>play </a:t>
            </a:r>
            <a:r>
              <a:rPr lang="en-IN" sz="1200" dirty="0" err="1" smtClean="0">
                <a:ln w="0"/>
                <a:solidFill>
                  <a:schemeClr val="accent6">
                    <a:lumMod val="75000"/>
                  </a:schemeClr>
                </a:solidFill>
                <a:effectLst>
                  <a:outerShdw blurRad="38100" dist="25400" dir="5400000" algn="ctr" rotWithShape="0">
                    <a:srgbClr val="6E747A">
                      <a:alpha val="43000"/>
                    </a:srgbClr>
                  </a:outerShdw>
                </a:effectLst>
              </a:rPr>
              <a:t>store_df</a:t>
            </a:r>
            <a:endParaRPr lang="en-IN" sz="1200"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1" name="Rounded Rectangular Callout 10"/>
          <p:cNvSpPr/>
          <p:nvPr/>
        </p:nvSpPr>
        <p:spPr>
          <a:xfrm>
            <a:off x="7119603" y="3489424"/>
            <a:ext cx="2024397" cy="740498"/>
          </a:xfrm>
          <a:prstGeom prst="wedgeRoundRectCallout">
            <a:avLst>
              <a:gd name="adj1" fmla="val -166179"/>
              <a:gd name="adj2" fmla="val 22356"/>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100" dirty="0" smtClean="0">
                <a:ln w="0"/>
                <a:solidFill>
                  <a:schemeClr val="accent6">
                    <a:lumMod val="75000"/>
                  </a:schemeClr>
                </a:solidFill>
                <a:effectLst>
                  <a:outerShdw blurRad="38100" dist="25400" dir="5400000" algn="ctr" rotWithShape="0">
                    <a:srgbClr val="6E747A">
                      <a:alpha val="43000"/>
                    </a:srgbClr>
                  </a:outerShdw>
                </a:effectLst>
              </a:rPr>
              <a:t>2.Remove Duplicate Entry </a:t>
            </a:r>
            <a:r>
              <a:rPr lang="en-IN" sz="1100" dirty="0">
                <a:ln w="0"/>
                <a:solidFill>
                  <a:schemeClr val="accent6">
                    <a:lumMod val="75000"/>
                  </a:schemeClr>
                </a:solidFill>
                <a:effectLst>
                  <a:outerShdw blurRad="38100" dist="25400" dir="5400000" algn="ctr" rotWithShape="0">
                    <a:srgbClr val="6E747A">
                      <a:alpha val="43000"/>
                    </a:srgbClr>
                  </a:outerShdw>
                </a:effectLst>
              </a:rPr>
              <a:t>Data from </a:t>
            </a:r>
            <a:r>
              <a:rPr lang="en-IN" sz="1100" dirty="0" smtClean="0">
                <a:ln w="0"/>
                <a:solidFill>
                  <a:schemeClr val="accent6">
                    <a:lumMod val="75000"/>
                  </a:schemeClr>
                </a:solidFill>
                <a:effectLst>
                  <a:outerShdw blurRad="38100" dist="25400" dir="5400000" algn="ctr" rotWithShape="0">
                    <a:srgbClr val="6E747A">
                      <a:alpha val="43000"/>
                    </a:srgbClr>
                  </a:outerShdw>
                </a:effectLst>
              </a:rPr>
              <a:t>play </a:t>
            </a:r>
            <a:r>
              <a:rPr lang="en-IN" sz="1100" dirty="0" err="1" smtClean="0">
                <a:ln w="0"/>
                <a:solidFill>
                  <a:schemeClr val="accent6">
                    <a:lumMod val="75000"/>
                  </a:schemeClr>
                </a:solidFill>
                <a:effectLst>
                  <a:outerShdw blurRad="38100" dist="25400" dir="5400000" algn="ctr" rotWithShape="0">
                    <a:srgbClr val="6E747A">
                      <a:alpha val="43000"/>
                    </a:srgbClr>
                  </a:outerShdw>
                </a:effectLst>
              </a:rPr>
              <a:t>store_df</a:t>
            </a:r>
            <a:r>
              <a:rPr lang="en-IN" sz="1100" dirty="0">
                <a:ln w="0"/>
                <a:solidFill>
                  <a:schemeClr val="accent6">
                    <a:lumMod val="75000"/>
                  </a:schemeClr>
                </a:solidFill>
                <a:effectLst>
                  <a:outerShdw blurRad="38100" dist="25400" dir="5400000" algn="ctr" rotWithShape="0">
                    <a:srgbClr val="6E747A">
                      <a:alpha val="43000"/>
                    </a:srgbClr>
                  </a:outerShdw>
                </a:effectLst>
              </a:rPr>
              <a:t>, print </a:t>
            </a:r>
            <a:r>
              <a:rPr lang="en-IN" sz="1100" dirty="0" smtClean="0">
                <a:ln w="0"/>
                <a:solidFill>
                  <a:schemeClr val="accent6">
                    <a:lumMod val="75000"/>
                  </a:schemeClr>
                </a:solidFill>
                <a:effectLst>
                  <a:outerShdw blurRad="38100" dist="25400" dir="5400000" algn="ctr" rotWithShape="0">
                    <a:srgbClr val="6E747A">
                      <a:alpha val="43000"/>
                    </a:srgbClr>
                  </a:outerShdw>
                </a:effectLst>
              </a:rPr>
              <a:t>shape of </a:t>
            </a:r>
            <a:r>
              <a:rPr lang="en-IN" sz="1100" dirty="0">
                <a:ln w="0"/>
                <a:solidFill>
                  <a:schemeClr val="accent6">
                    <a:lumMod val="75000"/>
                  </a:schemeClr>
                </a:solidFill>
                <a:effectLst>
                  <a:outerShdw blurRad="38100" dist="25400" dir="5400000" algn="ctr" rotWithShape="0">
                    <a:srgbClr val="6E747A">
                      <a:alpha val="43000"/>
                    </a:srgbClr>
                  </a:outerShdw>
                </a:effectLst>
              </a:rPr>
              <a:t>data after removing duplicate </a:t>
            </a:r>
            <a:r>
              <a:rPr lang="en-IN" sz="1100" dirty="0" smtClean="0">
                <a:ln w="0"/>
                <a:solidFill>
                  <a:schemeClr val="accent6">
                    <a:lumMod val="75000"/>
                  </a:schemeClr>
                </a:solidFill>
                <a:effectLst>
                  <a:outerShdw blurRad="38100" dist="25400" dir="5400000" algn="ctr" rotWithShape="0">
                    <a:srgbClr val="6E747A">
                      <a:alpha val="43000"/>
                    </a:srgbClr>
                  </a:outerShdw>
                </a:effectLst>
              </a:rPr>
              <a:t>entry.</a:t>
            </a:r>
            <a:endParaRPr lang="en-IN" sz="1100" dirty="0">
              <a:ln w="0"/>
              <a:solidFill>
                <a:schemeClr val="accent6">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67950740"/>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19" y="75374"/>
            <a:ext cx="8520600" cy="572700"/>
          </a:xfrm>
        </p:spPr>
        <p:txBody>
          <a:bodyPr>
            <a:noAutofit/>
          </a:bodyPr>
          <a:lstStyle/>
          <a:p>
            <a:pPr lvl="0"/>
            <a:r>
              <a:rPr lang="en-IN" sz="1800" dirty="0" smtClean="0"/>
              <a:t/>
            </a:r>
            <a:br>
              <a:rPr lang="en-IN" sz="1800" dirty="0" smtClean="0"/>
            </a:br>
            <a:r>
              <a:rPr lang="en-IN" sz="1800" dirty="0" smtClean="0"/>
              <a:t/>
            </a:r>
            <a:br>
              <a:rPr lang="en-IN" sz="1800" dirty="0" smtClean="0"/>
            </a:br>
            <a:r>
              <a:rPr lang="en-IN" sz="1800" dirty="0" smtClean="0"/>
              <a:t/>
            </a:r>
            <a:br>
              <a:rPr lang="en-IN" sz="1800" dirty="0" smtClean="0"/>
            </a:br>
            <a:r>
              <a:rPr lang="en-IN" sz="2400" b="1" dirty="0" smtClean="0"/>
              <a:t>Remove Visual impurities</a:t>
            </a:r>
            <a:r>
              <a:rPr lang="en-IN" sz="1800" dirty="0"/>
              <a:t/>
            </a:r>
            <a:br>
              <a:rPr lang="en-IN" sz="1800" dirty="0"/>
            </a:br>
            <a:endParaRPr lang="en-IN" sz="1800" dirty="0"/>
          </a:p>
        </p:txBody>
      </p:sp>
      <p:sp>
        <p:nvSpPr>
          <p:cNvPr id="3" name="TextBox 2"/>
          <p:cNvSpPr txBox="1"/>
          <p:nvPr/>
        </p:nvSpPr>
        <p:spPr>
          <a:xfrm>
            <a:off x="120402" y="931747"/>
            <a:ext cx="8494633" cy="738664"/>
          </a:xfrm>
          <a:prstGeom prst="rect">
            <a:avLst/>
          </a:prstGeom>
          <a:noFill/>
        </p:spPr>
        <p:txBody>
          <a:bodyPr wrap="none" rtlCol="0">
            <a:spAutoFit/>
          </a:bodyPr>
          <a:lstStyle/>
          <a:p>
            <a:r>
              <a:rPr lang="en-IN" dirty="0">
                <a:latin typeface="+mj-lt"/>
              </a:rPr>
              <a:t>Visual Impurities is like eye sight impurities in </a:t>
            </a:r>
            <a:r>
              <a:rPr lang="en-IN" dirty="0" err="1">
                <a:latin typeface="+mj-lt"/>
              </a:rPr>
              <a:t>dataframe</a:t>
            </a:r>
            <a:r>
              <a:rPr lang="en-IN" dirty="0">
                <a:latin typeface="+mj-lt"/>
              </a:rPr>
              <a:t>, without additional deep finding visible impurities</a:t>
            </a:r>
          </a:p>
          <a:p>
            <a:pPr marL="285750" indent="-285750">
              <a:buFont typeface="Arial" panose="020B0604020202020204" pitchFamily="34" charset="0"/>
              <a:buChar char="•"/>
            </a:pPr>
            <a:endParaRPr lang="en-IN" dirty="0">
              <a:latin typeface="+mj-lt"/>
            </a:endParaRPr>
          </a:p>
          <a:p>
            <a:pPr marL="285750" indent="-285750">
              <a:buFont typeface="Arial" panose="020B0604020202020204" pitchFamily="34" charset="0"/>
              <a:buChar char="•"/>
            </a:pPr>
            <a:r>
              <a:rPr lang="en-IN" dirty="0">
                <a:latin typeface="+mj-lt"/>
              </a:rPr>
              <a:t>Like: Price Column have “$” sign and Installation column have “+” sign</a:t>
            </a:r>
          </a:p>
        </p:txBody>
      </p:sp>
      <p:pic>
        <p:nvPicPr>
          <p:cNvPr id="10" name="Picture 9" descr="unnecessary.png"/>
          <p:cNvPicPr>
            <a:picLocks noChangeAspect="1"/>
          </p:cNvPicPr>
          <p:nvPr/>
        </p:nvPicPr>
        <p:blipFill>
          <a:blip r:embed="rId2"/>
          <a:stretch>
            <a:fillRect/>
          </a:stretch>
        </p:blipFill>
        <p:spPr>
          <a:xfrm>
            <a:off x="0" y="1825300"/>
            <a:ext cx="9144000" cy="1957289"/>
          </a:xfrm>
          <a:prstGeom prst="rect">
            <a:avLst/>
          </a:prstGeom>
        </p:spPr>
      </p:pic>
      <p:sp>
        <p:nvSpPr>
          <p:cNvPr id="11" name="Rounded Rectangular Callout 10"/>
          <p:cNvSpPr/>
          <p:nvPr/>
        </p:nvSpPr>
        <p:spPr>
          <a:xfrm>
            <a:off x="5180022" y="2316681"/>
            <a:ext cx="3055106" cy="583990"/>
          </a:xfrm>
          <a:prstGeom prst="wedgeRoundRectCallout">
            <a:avLst>
              <a:gd name="adj1" fmla="val -86260"/>
              <a:gd name="adj2" fmla="val 32180"/>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Check </a:t>
            </a:r>
            <a:r>
              <a:rPr lang="en-IN" dirty="0" smtClean="0">
                <a:ln w="0"/>
                <a:solidFill>
                  <a:schemeClr val="accent6">
                    <a:lumMod val="75000"/>
                  </a:schemeClr>
                </a:solidFill>
                <a:effectLst>
                  <a:outerShdw blurRad="38100" dist="25400" dir="5400000" algn="ctr" rotWithShape="0">
                    <a:srgbClr val="6E747A">
                      <a:alpha val="43000"/>
                    </a:srgbClr>
                  </a:outerShdw>
                </a:effectLst>
              </a:rPr>
              <a:t>data frame </a:t>
            </a:r>
            <a:r>
              <a:rPr lang="en-IN" dirty="0">
                <a:ln w="0"/>
                <a:solidFill>
                  <a:schemeClr val="accent6">
                    <a:lumMod val="75000"/>
                  </a:schemeClr>
                </a:solidFill>
                <a:effectLst>
                  <a:outerShdw blurRad="38100" dist="25400" dir="5400000" algn="ctr" rotWithShape="0">
                    <a:srgbClr val="6E747A">
                      <a:alpha val="43000"/>
                    </a:srgbClr>
                  </a:outerShdw>
                </a:effectLst>
              </a:rPr>
              <a:t>and replace + and $ with blank so it works like delete.</a:t>
            </a:r>
          </a:p>
        </p:txBody>
      </p:sp>
      <p:sp>
        <p:nvSpPr>
          <p:cNvPr id="12" name="Rounded Rectangular Callout 11"/>
          <p:cNvSpPr/>
          <p:nvPr/>
        </p:nvSpPr>
        <p:spPr>
          <a:xfrm>
            <a:off x="5415702" y="4456322"/>
            <a:ext cx="1550561" cy="446954"/>
          </a:xfrm>
          <a:prstGeom prst="wedgeRoundRectCallout">
            <a:avLst>
              <a:gd name="adj1" fmla="val -52827"/>
              <a:gd name="adj2" fmla="val -202875"/>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Data after filter +</a:t>
            </a:r>
          </a:p>
        </p:txBody>
      </p:sp>
    </p:spTree>
    <p:extLst>
      <p:ext uri="{BB962C8B-B14F-4D97-AF65-F5344CB8AC3E}">
        <p14:creationId xmlns:p14="http://schemas.microsoft.com/office/powerpoint/2010/main" xmlns="" val="3482859323"/>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1" y="0"/>
            <a:ext cx="8520600" cy="671210"/>
          </a:xfrm>
        </p:spPr>
        <p:txBody>
          <a:bodyPr>
            <a:noAutofit/>
          </a:bodyPr>
          <a:lstStyle/>
          <a:p>
            <a:pPr lvl="0"/>
            <a:r>
              <a:rPr lang="en-IN" sz="3200" b="1" dirty="0"/>
              <a:t>Find Unique, Null Count and Data type</a:t>
            </a:r>
          </a:p>
        </p:txBody>
      </p:sp>
      <p:sp>
        <p:nvSpPr>
          <p:cNvPr id="3" name="TextBox 2"/>
          <p:cNvSpPr txBox="1"/>
          <p:nvPr/>
        </p:nvSpPr>
        <p:spPr>
          <a:xfrm>
            <a:off x="97691" y="671210"/>
            <a:ext cx="7694735" cy="1384995"/>
          </a:xfrm>
          <a:prstGeom prst="rect">
            <a:avLst/>
          </a:prstGeom>
          <a:noFill/>
        </p:spPr>
        <p:txBody>
          <a:bodyPr wrap="none" rtlCol="0">
            <a:spAutoFit/>
          </a:bodyPr>
          <a:lstStyle/>
          <a:p>
            <a:r>
              <a:rPr lang="en-IN" dirty="0">
                <a:latin typeface="+mj-lt"/>
              </a:rPr>
              <a:t>For more cleaning of data we identified Unique data – Null Counts and Data type of each column</a:t>
            </a:r>
          </a:p>
          <a:p>
            <a:endParaRPr lang="en-IN" dirty="0">
              <a:latin typeface="+mj-lt"/>
            </a:endParaRPr>
          </a:p>
          <a:p>
            <a:r>
              <a:rPr lang="en-IN" dirty="0">
                <a:latin typeface="+mj-lt"/>
              </a:rPr>
              <a:t>Unique Data	- Unique value of particular column</a:t>
            </a:r>
          </a:p>
          <a:p>
            <a:r>
              <a:rPr lang="en-IN" dirty="0">
                <a:latin typeface="+mj-lt"/>
              </a:rPr>
              <a:t>Null Count 		- </a:t>
            </a:r>
            <a:r>
              <a:rPr lang="en-US" dirty="0">
                <a:solidFill>
                  <a:srgbClr val="111111"/>
                </a:solidFill>
                <a:latin typeface="+mj-lt"/>
              </a:rPr>
              <a:t>NULL means that there is no value</a:t>
            </a:r>
          </a:p>
          <a:p>
            <a:r>
              <a:rPr lang="en-US" dirty="0">
                <a:solidFill>
                  <a:srgbClr val="111111"/>
                </a:solidFill>
                <a:latin typeface="+mj-lt"/>
              </a:rPr>
              <a:t>Nan Count		- </a:t>
            </a:r>
            <a:r>
              <a:rPr lang="en-US" dirty="0" smtClean="0">
                <a:solidFill>
                  <a:srgbClr val="111111"/>
                </a:solidFill>
                <a:latin typeface="+mj-lt"/>
              </a:rPr>
              <a:t>Nan</a:t>
            </a:r>
            <a:r>
              <a:rPr lang="en-US" dirty="0">
                <a:solidFill>
                  <a:srgbClr val="111111"/>
                </a:solidFill>
                <a:latin typeface="+mj-lt"/>
              </a:rPr>
              <a:t> mean that there is some value, although one that is perhaps not usable</a:t>
            </a:r>
            <a:r>
              <a:rPr lang="en-US" sz="1000" dirty="0">
                <a:solidFill>
                  <a:schemeClr val="tx1"/>
                </a:solidFill>
                <a:latin typeface="+mj-lt"/>
              </a:rPr>
              <a:t> </a:t>
            </a:r>
          </a:p>
          <a:p>
            <a:r>
              <a:rPr lang="en-IN" dirty="0">
                <a:latin typeface="+mj-lt"/>
              </a:rPr>
              <a:t>Data type		- Type of data like </a:t>
            </a:r>
            <a:r>
              <a:rPr lang="en-IN" dirty="0" err="1">
                <a:latin typeface="+mj-lt"/>
              </a:rPr>
              <a:t>int</a:t>
            </a:r>
            <a:r>
              <a:rPr lang="en-IN" dirty="0">
                <a:latin typeface="+mj-lt"/>
              </a:rPr>
              <a:t>, float64, object</a:t>
            </a:r>
          </a:p>
        </p:txBody>
      </p:sp>
      <p:pic>
        <p:nvPicPr>
          <p:cNvPr id="10" name="Picture 9" descr="jjjj.png"/>
          <p:cNvPicPr>
            <a:picLocks noChangeAspect="1"/>
          </p:cNvPicPr>
          <p:nvPr/>
        </p:nvPicPr>
        <p:blipFill>
          <a:blip r:embed="rId2"/>
          <a:stretch>
            <a:fillRect/>
          </a:stretch>
        </p:blipFill>
        <p:spPr>
          <a:xfrm>
            <a:off x="197352" y="2111673"/>
            <a:ext cx="8722981" cy="2611852"/>
          </a:xfrm>
          <a:prstGeom prst="rect">
            <a:avLst/>
          </a:prstGeom>
        </p:spPr>
      </p:pic>
      <p:sp>
        <p:nvSpPr>
          <p:cNvPr id="11" name="Left-Right Arrow 10"/>
          <p:cNvSpPr/>
          <p:nvPr/>
        </p:nvSpPr>
        <p:spPr>
          <a:xfrm>
            <a:off x="2205379" y="3890854"/>
            <a:ext cx="321013" cy="6809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Line Callout 3 11"/>
          <p:cNvSpPr/>
          <p:nvPr/>
        </p:nvSpPr>
        <p:spPr>
          <a:xfrm>
            <a:off x="4759072" y="4049890"/>
            <a:ext cx="3100330" cy="732005"/>
          </a:xfrm>
          <a:prstGeom prst="borderCallout3">
            <a:avLst>
              <a:gd name="adj1" fmla="val 16005"/>
              <a:gd name="adj2" fmla="val 418"/>
              <a:gd name="adj3" fmla="val 17377"/>
              <a:gd name="adj4" fmla="val -16667"/>
              <a:gd name="adj5" fmla="val 16892"/>
              <a:gd name="adj6" fmla="val -79536"/>
              <a:gd name="adj7" fmla="val -2116"/>
              <a:gd name="adj8" fmla="val -78772"/>
            </a:avLst>
          </a:prstGeom>
          <a:solidFill>
            <a:schemeClr val="bg1">
              <a:lumMod val="60000"/>
              <a:lumOff val="40000"/>
            </a:schemeClr>
          </a:solidFill>
        </p:spPr>
        <p:style>
          <a:lnRef idx="2">
            <a:schemeClr val="accent5"/>
          </a:lnRef>
          <a:fillRef idx="1">
            <a:schemeClr val="lt1"/>
          </a:fillRef>
          <a:effectRef idx="0">
            <a:schemeClr val="accent5"/>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Total value of App and Unique value </a:t>
            </a:r>
            <a:r>
              <a:rPr lang="en-IN" dirty="0" smtClean="0">
                <a:ln w="0"/>
                <a:solidFill>
                  <a:schemeClr val="accent6">
                    <a:lumMod val="75000"/>
                  </a:schemeClr>
                </a:solidFill>
                <a:effectLst>
                  <a:outerShdw blurRad="38100" dist="25400" dir="5400000" algn="ctr" rotWithShape="0">
                    <a:srgbClr val="6E747A">
                      <a:alpha val="43000"/>
                    </a:srgbClr>
                  </a:outerShdw>
                </a:effectLst>
              </a:rPr>
              <a:t>is different</a:t>
            </a:r>
            <a:r>
              <a:rPr lang="en-IN" dirty="0">
                <a:ln w="0"/>
                <a:solidFill>
                  <a:schemeClr val="accent6">
                    <a:lumMod val="75000"/>
                  </a:schemeClr>
                </a:solidFill>
                <a:effectLst>
                  <a:outerShdw blurRad="38100" dist="25400" dir="5400000" algn="ctr" rotWithShape="0">
                    <a:srgbClr val="6E747A">
                      <a:alpha val="43000"/>
                    </a:srgbClr>
                  </a:outerShdw>
                </a:effectLst>
              </a:rPr>
              <a:t>, which means some App entries are </a:t>
            </a:r>
            <a:r>
              <a:rPr lang="en-IN" dirty="0" smtClean="0">
                <a:ln w="0"/>
                <a:solidFill>
                  <a:schemeClr val="accent6">
                    <a:lumMod val="75000"/>
                  </a:schemeClr>
                </a:solidFill>
                <a:effectLst>
                  <a:outerShdw blurRad="38100" dist="25400" dir="5400000" algn="ctr" rotWithShape="0">
                    <a:srgbClr val="6E747A">
                      <a:alpha val="43000"/>
                    </a:srgbClr>
                  </a:outerShdw>
                </a:effectLst>
              </a:rPr>
              <a:t>repeated.</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2598073128"/>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09" y="104557"/>
            <a:ext cx="8520600" cy="572700"/>
          </a:xfrm>
        </p:spPr>
        <p:txBody>
          <a:bodyPr>
            <a:noAutofit/>
          </a:bodyPr>
          <a:lstStyle/>
          <a:p>
            <a:r>
              <a:rPr lang="en-IN" sz="3600" b="1" dirty="0"/>
              <a:t>Information From Data Digging</a:t>
            </a:r>
          </a:p>
        </p:txBody>
      </p:sp>
      <p:pic>
        <p:nvPicPr>
          <p:cNvPr id="9" name="Picture 8" descr="kaka.png"/>
          <p:cNvPicPr>
            <a:picLocks noChangeAspect="1"/>
          </p:cNvPicPr>
          <p:nvPr/>
        </p:nvPicPr>
        <p:blipFill>
          <a:blip r:embed="rId2"/>
          <a:stretch>
            <a:fillRect/>
          </a:stretch>
        </p:blipFill>
        <p:spPr>
          <a:xfrm>
            <a:off x="1664339" y="1106580"/>
            <a:ext cx="8262492" cy="2890867"/>
          </a:xfrm>
          <a:prstGeom prst="rect">
            <a:avLst/>
          </a:prstGeom>
        </p:spPr>
      </p:pic>
      <p:sp>
        <p:nvSpPr>
          <p:cNvPr id="10" name="Rounded Rectangular Callout 9"/>
          <p:cNvSpPr/>
          <p:nvPr/>
        </p:nvSpPr>
        <p:spPr>
          <a:xfrm>
            <a:off x="94129" y="1222325"/>
            <a:ext cx="1550561" cy="1750905"/>
          </a:xfrm>
          <a:prstGeom prst="wedgeRoundRectCallout">
            <a:avLst>
              <a:gd name="adj1" fmla="val 119071"/>
              <a:gd name="adj2" fmla="val -26584"/>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Datatype are not correct for some columns like price , size, Installs and Last Update</a:t>
            </a:r>
          </a:p>
        </p:txBody>
      </p:sp>
      <p:sp>
        <p:nvSpPr>
          <p:cNvPr id="11" name="Rounded Rectangular Callout 10"/>
          <p:cNvSpPr/>
          <p:nvPr/>
        </p:nvSpPr>
        <p:spPr>
          <a:xfrm>
            <a:off x="6277188" y="1108022"/>
            <a:ext cx="2302035" cy="829582"/>
          </a:xfrm>
          <a:prstGeom prst="wedgeRoundRectCallout">
            <a:avLst>
              <a:gd name="adj1" fmla="val -107443"/>
              <a:gd name="adj2" fmla="val 3790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Some columns have null values that need to be filled or filtered</a:t>
            </a:r>
          </a:p>
        </p:txBody>
      </p:sp>
      <p:sp>
        <p:nvSpPr>
          <p:cNvPr id="12" name="Rounded Rectangular Callout 11"/>
          <p:cNvSpPr/>
          <p:nvPr/>
        </p:nvSpPr>
        <p:spPr>
          <a:xfrm>
            <a:off x="2629506" y="4216766"/>
            <a:ext cx="2302035" cy="829582"/>
          </a:xfrm>
          <a:prstGeom prst="wedgeRoundRectCallout">
            <a:avLst>
              <a:gd name="adj1" fmla="val -8985"/>
              <a:gd name="adj2" fmla="val -8755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Total count of each rows are not same so database are missing</a:t>
            </a:r>
          </a:p>
        </p:txBody>
      </p:sp>
    </p:spTree>
    <p:extLst>
      <p:ext uri="{BB962C8B-B14F-4D97-AF65-F5344CB8AC3E}">
        <p14:creationId xmlns:p14="http://schemas.microsoft.com/office/powerpoint/2010/main" xmlns="" val="2585647400"/>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47" y="104557"/>
            <a:ext cx="8520600" cy="572700"/>
          </a:xfrm>
        </p:spPr>
        <p:txBody>
          <a:bodyPr>
            <a:noAutofit/>
          </a:bodyPr>
          <a:lstStyle/>
          <a:p>
            <a:r>
              <a:rPr lang="en-IN" sz="3600" b="1" dirty="0"/>
              <a:t>Data Filtering Column by Column</a:t>
            </a:r>
          </a:p>
        </p:txBody>
      </p:sp>
      <p:sp>
        <p:nvSpPr>
          <p:cNvPr id="3" name="TextBox 2"/>
          <p:cNvSpPr txBox="1"/>
          <p:nvPr/>
        </p:nvSpPr>
        <p:spPr>
          <a:xfrm>
            <a:off x="117147" y="677257"/>
            <a:ext cx="6353021" cy="307777"/>
          </a:xfrm>
          <a:prstGeom prst="rect">
            <a:avLst/>
          </a:prstGeom>
          <a:noFill/>
        </p:spPr>
        <p:txBody>
          <a:bodyPr wrap="none" rtlCol="0">
            <a:spAutoFit/>
          </a:bodyPr>
          <a:lstStyle/>
          <a:p>
            <a:r>
              <a:rPr lang="en-IN" dirty="0"/>
              <a:t>All Columns have some mistakes and unreliable things that need to be filtered</a:t>
            </a:r>
          </a:p>
        </p:txBody>
      </p:sp>
      <p:graphicFrame>
        <p:nvGraphicFramePr>
          <p:cNvPr id="5" name="Table 4"/>
          <p:cNvGraphicFramePr>
            <a:graphicFrameLocks noGrp="1"/>
          </p:cNvGraphicFramePr>
          <p:nvPr>
            <p:extLst>
              <p:ext uri="{D42A27DB-BD31-4B8C-83A1-F6EECF244321}">
                <p14:modId xmlns:p14="http://schemas.microsoft.com/office/powerpoint/2010/main" xmlns="" val="2185854273"/>
              </p:ext>
            </p:extLst>
          </p:nvPr>
        </p:nvGraphicFramePr>
        <p:xfrm>
          <a:off x="334107" y="1249962"/>
          <a:ext cx="8598877" cy="3580914"/>
        </p:xfrm>
        <a:graphic>
          <a:graphicData uri="http://schemas.openxmlformats.org/drawingml/2006/table">
            <a:tbl>
              <a:tblPr>
                <a:tableStyleId>{5C22544A-7EE6-4342-B048-85BDC9FD1C3A}</a:tableStyleId>
              </a:tblPr>
              <a:tblGrid>
                <a:gridCol w="473289">
                  <a:extLst>
                    <a:ext uri="{9D8B030D-6E8A-4147-A177-3AD203B41FA5}">
                      <a16:colId xmlns="" xmlns:a16="http://schemas.microsoft.com/office/drawing/2014/main" val="20000"/>
                    </a:ext>
                  </a:extLst>
                </a:gridCol>
                <a:gridCol w="1352144">
                  <a:extLst>
                    <a:ext uri="{9D8B030D-6E8A-4147-A177-3AD203B41FA5}">
                      <a16:colId xmlns="" xmlns:a16="http://schemas.microsoft.com/office/drawing/2014/main" val="20001"/>
                    </a:ext>
                  </a:extLst>
                </a:gridCol>
                <a:gridCol w="6773444">
                  <a:extLst>
                    <a:ext uri="{9D8B030D-6E8A-4147-A177-3AD203B41FA5}">
                      <a16:colId xmlns="" xmlns:a16="http://schemas.microsoft.com/office/drawing/2014/main" val="20002"/>
                    </a:ext>
                  </a:extLst>
                </a:gridCol>
              </a:tblGrid>
              <a:tr h="472173">
                <a:tc>
                  <a:txBody>
                    <a:bodyPr/>
                    <a:lstStyle/>
                    <a:p>
                      <a:pPr algn="ctr" fontAlgn="ctr"/>
                      <a:r>
                        <a:rPr lang="en-IN" sz="1400" b="1" u="none" strike="noStrike" dirty="0">
                          <a:solidFill>
                            <a:schemeClr val="accent4">
                              <a:lumMod val="50000"/>
                            </a:schemeClr>
                          </a:solidFill>
                          <a:effectLst/>
                          <a:latin typeface="+mn-lt"/>
                        </a:rPr>
                        <a:t>No</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algn="ctr" fontAlgn="ctr"/>
                      <a:r>
                        <a:rPr lang="en-IN" sz="1400" b="1" u="none" strike="noStrike" dirty="0" err="1">
                          <a:solidFill>
                            <a:schemeClr val="accent4">
                              <a:lumMod val="50000"/>
                            </a:schemeClr>
                          </a:solidFill>
                          <a:effectLst/>
                          <a:latin typeface="+mn-lt"/>
                        </a:rPr>
                        <a:t>DataType</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lvl="3" algn="ctr" fontAlgn="ctr"/>
                      <a:r>
                        <a:rPr lang="en-GB" sz="1400" b="1" u="none" strike="noStrike" dirty="0">
                          <a:solidFill>
                            <a:schemeClr val="accent4">
                              <a:lumMod val="50000"/>
                            </a:schemeClr>
                          </a:solidFill>
                          <a:effectLst/>
                          <a:latin typeface="+mn-lt"/>
                        </a:rPr>
                        <a:t>Mistakes and Unreliable things on specific Column</a:t>
                      </a:r>
                      <a:endParaRPr lang="en-GB" sz="1400" b="1" i="0" u="none" strike="noStrike" dirty="0">
                        <a:solidFill>
                          <a:schemeClr val="accent4">
                            <a:lumMod val="50000"/>
                          </a:schemeClr>
                        </a:solidFill>
                        <a:effectLst/>
                        <a:latin typeface="+mn-lt"/>
                      </a:endParaRPr>
                    </a:p>
                  </a:txBody>
                  <a:tcPr marL="9525" marR="9525" marT="9525" marB="0" anchor="ctr"/>
                </a:tc>
                <a:extLst>
                  <a:ext uri="{0D108BD9-81ED-4DB2-BD59-A6C34878D82A}">
                    <a16:rowId xmlns="" xmlns:a16="http://schemas.microsoft.com/office/drawing/2014/main" val="10000"/>
                  </a:ext>
                </a:extLst>
              </a:tr>
              <a:tr h="230328">
                <a:tc>
                  <a:txBody>
                    <a:bodyPr/>
                    <a:lstStyle/>
                    <a:p>
                      <a:pPr algn="ctr" fontAlgn="ctr"/>
                      <a:r>
                        <a:rPr lang="en-IN" sz="1100" u="none" strike="noStrike" dirty="0">
                          <a:solidFill>
                            <a:schemeClr val="bg2">
                              <a:lumMod val="10000"/>
                            </a:schemeClr>
                          </a:solidFill>
                          <a:effectLst/>
                        </a:rPr>
                        <a:t>1</a:t>
                      </a:r>
                      <a:endParaRPr lang="en-IN" sz="1100" b="0" i="0" u="none" strike="noStrike" dirty="0">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App</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Repeated Entry in app column indicated some repeated apps are there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1"/>
                  </a:ext>
                </a:extLst>
              </a:tr>
              <a:tr h="230328">
                <a:tc>
                  <a:txBody>
                    <a:bodyPr/>
                    <a:lstStyle/>
                    <a:p>
                      <a:pPr algn="ctr" fontAlgn="ctr"/>
                      <a:r>
                        <a:rPr lang="en-IN" sz="1100" u="none" strike="noStrike">
                          <a:solidFill>
                            <a:schemeClr val="bg2">
                              <a:lumMod val="10000"/>
                            </a:schemeClr>
                          </a:solidFill>
                          <a:effectLst/>
                        </a:rPr>
                        <a:t>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Category</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1.9 entry in category is outliner, checked data and shifted the row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2"/>
                  </a:ext>
                </a:extLst>
              </a:tr>
              <a:tr h="230328">
                <a:tc>
                  <a:txBody>
                    <a:bodyPr/>
                    <a:lstStyle/>
                    <a:p>
                      <a:pPr algn="ctr" fontAlgn="ctr"/>
                      <a:r>
                        <a:rPr lang="en-IN" sz="1100" u="none" strike="noStrike">
                          <a:solidFill>
                            <a:schemeClr val="bg2">
                              <a:lumMod val="10000"/>
                            </a:schemeClr>
                          </a:solidFill>
                          <a:effectLst/>
                        </a:rPr>
                        <a:t>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Null values present, filled it with mean() or median()</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3"/>
                  </a:ext>
                </a:extLst>
              </a:tr>
              <a:tr h="230328">
                <a:tc>
                  <a:txBody>
                    <a:bodyPr/>
                    <a:lstStyle/>
                    <a:p>
                      <a:pPr algn="ctr" fontAlgn="ctr"/>
                      <a:r>
                        <a:rPr lang="en-IN" sz="1100" u="none" strike="noStrike">
                          <a:solidFill>
                            <a:schemeClr val="bg2">
                              <a:lumMod val="10000"/>
                            </a:schemeClr>
                          </a:solidFill>
                          <a:effectLst/>
                        </a:rPr>
                        <a:t>4</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Reviews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Data type mistake, it’s a numerical data type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4"/>
                  </a:ext>
                </a:extLst>
              </a:tr>
              <a:tr h="230328">
                <a:tc>
                  <a:txBody>
                    <a:bodyPr/>
                    <a:lstStyle/>
                    <a:p>
                      <a:pPr algn="ctr" fontAlgn="ctr"/>
                      <a:r>
                        <a:rPr lang="en-IN" sz="1100" u="none" strike="noStrike">
                          <a:solidFill>
                            <a:schemeClr val="bg2">
                              <a:lumMod val="10000"/>
                            </a:schemeClr>
                          </a:solidFill>
                          <a:effectLst/>
                        </a:rPr>
                        <a:t>5</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Size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Converted the size into one single unit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5"/>
                  </a:ext>
                </a:extLst>
              </a:tr>
              <a:tr h="230328">
                <a:tc>
                  <a:txBody>
                    <a:bodyPr/>
                    <a:lstStyle/>
                    <a:p>
                      <a:pPr algn="ctr" fontAlgn="ctr"/>
                      <a:r>
                        <a:rPr lang="en-IN" sz="1100" u="none" strike="noStrike">
                          <a:solidFill>
                            <a:schemeClr val="bg2">
                              <a:lumMod val="10000"/>
                            </a:schemeClr>
                          </a:solidFill>
                          <a:effectLst/>
                        </a:rPr>
                        <a:t>6</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Installs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corrected the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6"/>
                  </a:ext>
                </a:extLst>
              </a:tr>
              <a:tr h="312492">
                <a:tc>
                  <a:txBody>
                    <a:bodyPr/>
                    <a:lstStyle/>
                    <a:p>
                      <a:pPr algn="ctr" fontAlgn="ctr"/>
                      <a:r>
                        <a:rPr lang="en-IN" sz="1100" u="none" strike="noStrike">
                          <a:solidFill>
                            <a:schemeClr val="bg2">
                              <a:lumMod val="10000"/>
                            </a:schemeClr>
                          </a:solidFill>
                          <a:effectLst/>
                        </a:rPr>
                        <a:t>7</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Type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 null value present,  filled it with proper data (After Crosscheck with play store fill with "Free"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7"/>
                  </a:ext>
                </a:extLst>
              </a:tr>
              <a:tr h="230328">
                <a:tc>
                  <a:txBody>
                    <a:bodyPr/>
                    <a:lstStyle/>
                    <a:p>
                      <a:pPr algn="ctr" fontAlgn="ctr"/>
                      <a:r>
                        <a:rPr lang="en-IN" sz="1100" u="none" strike="noStrike">
                          <a:solidFill>
                            <a:schemeClr val="bg2">
                              <a:lumMod val="10000"/>
                            </a:schemeClr>
                          </a:solidFill>
                          <a:effectLst/>
                        </a:rPr>
                        <a:t>8</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Price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sign, need to correct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8"/>
                  </a:ext>
                </a:extLst>
              </a:tr>
              <a:tr h="230328">
                <a:tc>
                  <a:txBody>
                    <a:bodyPr/>
                    <a:lstStyle/>
                    <a:p>
                      <a:pPr algn="ctr" fontAlgn="ctr"/>
                      <a:r>
                        <a:rPr lang="en-IN" sz="1100" u="none" strike="noStrike">
                          <a:solidFill>
                            <a:schemeClr val="bg2">
                              <a:lumMod val="10000"/>
                            </a:schemeClr>
                          </a:solidFill>
                          <a:effectLst/>
                        </a:rPr>
                        <a:t>9</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Content 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09"/>
                  </a:ext>
                </a:extLst>
              </a:tr>
              <a:tr h="230328">
                <a:tc>
                  <a:txBody>
                    <a:bodyPr/>
                    <a:lstStyle/>
                    <a:p>
                      <a:pPr algn="ctr" fontAlgn="ctr"/>
                      <a:r>
                        <a:rPr lang="en-IN" sz="1100" u="none" strike="noStrike">
                          <a:solidFill>
                            <a:schemeClr val="bg2">
                              <a:lumMod val="10000"/>
                            </a:schemeClr>
                          </a:solidFill>
                          <a:effectLst/>
                        </a:rPr>
                        <a:t>10</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Genres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10"/>
                  </a:ext>
                </a:extLst>
              </a:tr>
              <a:tr h="230328">
                <a:tc>
                  <a:txBody>
                    <a:bodyPr/>
                    <a:lstStyle/>
                    <a:p>
                      <a:pPr algn="ctr" fontAlgn="ctr"/>
                      <a:r>
                        <a:rPr lang="en-IN" sz="1100" u="none" strike="noStrike">
                          <a:solidFill>
                            <a:schemeClr val="bg2">
                              <a:lumMod val="10000"/>
                            </a:schemeClr>
                          </a:solidFill>
                          <a:effectLst/>
                        </a:rPr>
                        <a:t>11</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Last Updated</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Data type needed to replace to Date Format : </a:t>
                      </a:r>
                      <a:r>
                        <a:rPr lang="en-IN" sz="1100" b="0" i="0" u="none" strike="noStrike" cap="none" dirty="0">
                          <a:solidFill>
                            <a:schemeClr val="bg2">
                              <a:lumMod val="10000"/>
                            </a:schemeClr>
                          </a:solidFill>
                          <a:effectLst/>
                          <a:latin typeface="+mn-lt"/>
                          <a:ea typeface="+mn-ea"/>
                          <a:cs typeface="+mn-cs"/>
                          <a:sym typeface="Arial"/>
                        </a:rPr>
                        <a:t>datetime64[ns]</a:t>
                      </a:r>
                    </a:p>
                  </a:txBody>
                  <a:tcPr marL="9525" marR="9525" marT="9525" marB="0" anchor="ctr"/>
                </a:tc>
                <a:extLst>
                  <a:ext uri="{0D108BD9-81ED-4DB2-BD59-A6C34878D82A}">
                    <a16:rowId xmlns="" xmlns:a16="http://schemas.microsoft.com/office/drawing/2014/main" val="10011"/>
                  </a:ext>
                </a:extLst>
              </a:tr>
              <a:tr h="230328">
                <a:tc>
                  <a:txBody>
                    <a:bodyPr/>
                    <a:lstStyle/>
                    <a:p>
                      <a:pPr algn="ctr" fontAlgn="ctr"/>
                      <a:r>
                        <a:rPr lang="en-IN" sz="1100" u="none" strike="noStrike">
                          <a:solidFill>
                            <a:schemeClr val="bg2">
                              <a:lumMod val="10000"/>
                            </a:schemeClr>
                          </a:solidFill>
                          <a:effectLst/>
                        </a:rPr>
                        <a:t>12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Current Ver</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12"/>
                  </a:ext>
                </a:extLst>
              </a:tr>
              <a:tr h="230328">
                <a:tc>
                  <a:txBody>
                    <a:bodyPr/>
                    <a:lstStyle/>
                    <a:p>
                      <a:pPr algn="ctr" fontAlgn="ctr"/>
                      <a:r>
                        <a:rPr lang="en-IN" sz="1100" u="none" strike="noStrike">
                          <a:solidFill>
                            <a:schemeClr val="bg2">
                              <a:lumMod val="10000"/>
                            </a:schemeClr>
                          </a:solidFill>
                          <a:effectLst/>
                        </a:rPr>
                        <a:t>13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Android </a:t>
                      </a:r>
                      <a:r>
                        <a:rPr lang="en-IN" sz="1100" b="1" u="none" strike="noStrike" dirty="0" err="1">
                          <a:solidFill>
                            <a:schemeClr val="bg2">
                              <a:lumMod val="10000"/>
                            </a:schemeClr>
                          </a:solidFill>
                          <a:effectLst/>
                        </a:rPr>
                        <a:t>Ver</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 xmlns:a16="http://schemas.microsoft.com/office/drawing/2014/main" val="10013"/>
                  </a:ext>
                </a:extLst>
              </a:tr>
            </a:tbl>
          </a:graphicData>
        </a:graphic>
      </p:graphicFrame>
    </p:spTree>
    <p:extLst>
      <p:ext uri="{BB962C8B-B14F-4D97-AF65-F5344CB8AC3E}">
        <p14:creationId xmlns:p14="http://schemas.microsoft.com/office/powerpoint/2010/main" xmlns="" val="4242313241"/>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noAutofit/>
          </a:bodyPr>
          <a:lstStyle/>
          <a:p>
            <a:r>
              <a:rPr lang="en-IN" sz="3600" b="1" dirty="0"/>
              <a:t>App Column Operation</a:t>
            </a:r>
          </a:p>
        </p:txBody>
      </p:sp>
      <p:pic>
        <p:nvPicPr>
          <p:cNvPr id="6" name="Picture 5" descr="ggmm.png"/>
          <p:cNvPicPr>
            <a:picLocks noChangeAspect="1"/>
          </p:cNvPicPr>
          <p:nvPr/>
        </p:nvPicPr>
        <p:blipFill>
          <a:blip r:embed="rId2"/>
          <a:stretch>
            <a:fillRect/>
          </a:stretch>
        </p:blipFill>
        <p:spPr>
          <a:xfrm>
            <a:off x="0" y="821390"/>
            <a:ext cx="9144000" cy="1270546"/>
          </a:xfrm>
          <a:prstGeom prst="rect">
            <a:avLst/>
          </a:prstGeom>
        </p:spPr>
      </p:pic>
      <p:pic>
        <p:nvPicPr>
          <p:cNvPr id="7" name="Picture 6" descr="pp.png"/>
          <p:cNvPicPr>
            <a:picLocks noChangeAspect="1"/>
          </p:cNvPicPr>
          <p:nvPr/>
        </p:nvPicPr>
        <p:blipFill>
          <a:blip r:embed="rId3"/>
          <a:stretch>
            <a:fillRect/>
          </a:stretch>
        </p:blipFill>
        <p:spPr>
          <a:xfrm>
            <a:off x="0" y="2099362"/>
            <a:ext cx="9144000" cy="2564736"/>
          </a:xfrm>
          <a:prstGeom prst="rect">
            <a:avLst/>
          </a:prstGeom>
        </p:spPr>
      </p:pic>
      <p:sp>
        <p:nvSpPr>
          <p:cNvPr id="8" name="Rounded Rectangular Callout 7"/>
          <p:cNvSpPr/>
          <p:nvPr/>
        </p:nvSpPr>
        <p:spPr>
          <a:xfrm>
            <a:off x="5619264" y="1122175"/>
            <a:ext cx="3055106" cy="446954"/>
          </a:xfrm>
          <a:prstGeom prst="wedgeRoundRectCallout">
            <a:avLst>
              <a:gd name="adj1" fmla="val -86260"/>
              <a:gd name="adj2" fmla="val 93320"/>
              <a:gd name="adj3" fmla="val 16667"/>
            </a:avLst>
          </a:prstGeom>
          <a:solidFill>
            <a:schemeClr val="bg1">
              <a:lumMod val="60000"/>
              <a:lumOff val="40000"/>
            </a:schemeClr>
          </a:solidFill>
          <a:ln>
            <a:solidFill>
              <a:schemeClr val="bg1">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a:t>
            </a:r>
            <a:r>
              <a:rPr lang="en-IN" dirty="0" smtClean="0">
                <a:ln w="0"/>
                <a:solidFill>
                  <a:schemeClr val="accent6">
                    <a:lumMod val="75000"/>
                  </a:schemeClr>
                </a:solidFill>
                <a:effectLst>
                  <a:outerShdw blurRad="38100" dist="25400" dir="5400000" algn="ctr" rotWithShape="0">
                    <a:srgbClr val="6E747A">
                      <a:alpha val="43000"/>
                    </a:srgbClr>
                  </a:outerShdw>
                </a:effectLst>
              </a:rPr>
              <a:t>Identifying the </a:t>
            </a:r>
            <a:r>
              <a:rPr lang="en-IN" dirty="0">
                <a:ln w="0"/>
                <a:solidFill>
                  <a:schemeClr val="accent6">
                    <a:lumMod val="75000"/>
                  </a:schemeClr>
                </a:solidFill>
                <a:effectLst>
                  <a:outerShdw blurRad="38100" dist="25400" dir="5400000" algn="ctr" rotWithShape="0">
                    <a:srgbClr val="6E747A">
                      <a:alpha val="43000"/>
                    </a:srgbClr>
                  </a:outerShdw>
                </a:effectLst>
              </a:rPr>
              <a:t>duplicate </a:t>
            </a:r>
            <a:r>
              <a:rPr lang="en-IN" dirty="0" smtClean="0">
                <a:ln w="0"/>
                <a:solidFill>
                  <a:schemeClr val="accent6">
                    <a:lumMod val="75000"/>
                  </a:schemeClr>
                </a:solidFill>
                <a:effectLst>
                  <a:outerShdw blurRad="38100" dist="25400" dir="5400000" algn="ctr" rotWithShape="0">
                    <a:srgbClr val="6E747A">
                      <a:alpha val="43000"/>
                    </a:srgbClr>
                  </a:outerShdw>
                </a:effectLst>
              </a:rPr>
              <a:t>apps.</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9" name="Rounded Rectangular Callout 8"/>
          <p:cNvSpPr/>
          <p:nvPr/>
        </p:nvSpPr>
        <p:spPr>
          <a:xfrm>
            <a:off x="5359152" y="2026034"/>
            <a:ext cx="3552336" cy="446954"/>
          </a:xfrm>
          <a:prstGeom prst="wedgeRoundRectCallout">
            <a:avLst>
              <a:gd name="adj1" fmla="val -86260"/>
              <a:gd name="adj2" fmla="val 32180"/>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Remove duplicates and clean data and store in playstore_df3 </a:t>
            </a:r>
            <a:r>
              <a:rPr lang="en-IN" dirty="0" smtClean="0">
                <a:ln w="0"/>
                <a:solidFill>
                  <a:schemeClr val="accent6">
                    <a:lumMod val="75000"/>
                  </a:schemeClr>
                </a:solidFill>
                <a:effectLst>
                  <a:outerShdw blurRad="38100" dist="25400" dir="5400000" algn="ctr" rotWithShape="0">
                    <a:srgbClr val="6E747A">
                      <a:alpha val="43000"/>
                    </a:srgbClr>
                  </a:outerShdw>
                </a:effectLst>
              </a:rPr>
              <a:t>data frame.</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1633166351"/>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27" y="82726"/>
            <a:ext cx="8520600" cy="572700"/>
          </a:xfrm>
        </p:spPr>
        <p:txBody>
          <a:bodyPr>
            <a:noAutofit/>
          </a:bodyPr>
          <a:lstStyle/>
          <a:p>
            <a:r>
              <a:rPr lang="en-IN" sz="3600" b="1" dirty="0"/>
              <a:t>Category Column Operation</a:t>
            </a:r>
          </a:p>
        </p:txBody>
      </p:sp>
      <p:sp>
        <p:nvSpPr>
          <p:cNvPr id="5" name="TextBox 4"/>
          <p:cNvSpPr txBox="1"/>
          <p:nvPr/>
        </p:nvSpPr>
        <p:spPr>
          <a:xfrm>
            <a:off x="144827" y="709398"/>
            <a:ext cx="333746" cy="307777"/>
          </a:xfrm>
          <a:prstGeom prst="rect">
            <a:avLst/>
          </a:prstGeom>
          <a:noFill/>
        </p:spPr>
        <p:txBody>
          <a:bodyPr wrap="none" rtlCol="0">
            <a:spAutoFit/>
          </a:bodyPr>
          <a:lstStyle/>
          <a:p>
            <a:r>
              <a:rPr lang="en-IN" b="1" dirty="0">
                <a:solidFill>
                  <a:schemeClr val="accent1">
                    <a:lumMod val="50000"/>
                  </a:schemeClr>
                </a:solidFill>
              </a:rPr>
              <a:t>1.</a:t>
            </a:r>
          </a:p>
        </p:txBody>
      </p:sp>
      <p:sp>
        <p:nvSpPr>
          <p:cNvPr id="6" name="TextBox 5"/>
          <p:cNvSpPr txBox="1"/>
          <p:nvPr/>
        </p:nvSpPr>
        <p:spPr>
          <a:xfrm>
            <a:off x="4287900" y="655426"/>
            <a:ext cx="333746" cy="307777"/>
          </a:xfrm>
          <a:prstGeom prst="rect">
            <a:avLst/>
          </a:prstGeom>
          <a:noFill/>
        </p:spPr>
        <p:txBody>
          <a:bodyPr wrap="none" rtlCol="0">
            <a:spAutoFit/>
          </a:bodyPr>
          <a:lstStyle/>
          <a:p>
            <a:r>
              <a:rPr lang="en-IN" b="1" dirty="0">
                <a:solidFill>
                  <a:schemeClr val="accent1">
                    <a:lumMod val="50000"/>
                  </a:schemeClr>
                </a:solidFill>
              </a:rPr>
              <a:t>2.</a:t>
            </a:r>
          </a:p>
        </p:txBody>
      </p:sp>
      <p:pic>
        <p:nvPicPr>
          <p:cNvPr id="12" name="Picture 11" descr="11..png"/>
          <p:cNvPicPr>
            <a:picLocks noChangeAspect="1"/>
          </p:cNvPicPr>
          <p:nvPr/>
        </p:nvPicPr>
        <p:blipFill>
          <a:blip r:embed="rId2"/>
          <a:stretch>
            <a:fillRect/>
          </a:stretch>
        </p:blipFill>
        <p:spPr>
          <a:xfrm>
            <a:off x="175594" y="769674"/>
            <a:ext cx="3435957" cy="4098353"/>
          </a:xfrm>
          <a:prstGeom prst="rect">
            <a:avLst/>
          </a:prstGeom>
        </p:spPr>
      </p:pic>
      <p:sp>
        <p:nvSpPr>
          <p:cNvPr id="13" name="Rounded Rectangular Callout 12"/>
          <p:cNvSpPr/>
          <p:nvPr/>
        </p:nvSpPr>
        <p:spPr>
          <a:xfrm>
            <a:off x="2401208" y="1782732"/>
            <a:ext cx="945770" cy="348536"/>
          </a:xfrm>
          <a:prstGeom prst="wedgeRoundRectCallout">
            <a:avLst>
              <a:gd name="adj1" fmla="val -131675"/>
              <a:gd name="adj2" fmla="val -51427"/>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1.outliner</a:t>
            </a:r>
          </a:p>
        </p:txBody>
      </p:sp>
      <p:pic>
        <p:nvPicPr>
          <p:cNvPr id="15" name="Picture 14" descr="22..png"/>
          <p:cNvPicPr>
            <a:picLocks noChangeAspect="1"/>
          </p:cNvPicPr>
          <p:nvPr/>
        </p:nvPicPr>
        <p:blipFill>
          <a:blip r:embed="rId3"/>
          <a:stretch>
            <a:fillRect/>
          </a:stretch>
        </p:blipFill>
        <p:spPr>
          <a:xfrm>
            <a:off x="3664178" y="591600"/>
            <a:ext cx="5479822" cy="4309321"/>
          </a:xfrm>
          <a:prstGeom prst="rect">
            <a:avLst/>
          </a:prstGeom>
        </p:spPr>
      </p:pic>
      <p:sp>
        <p:nvSpPr>
          <p:cNvPr id="17" name="Rounded Rectangular Callout 16"/>
          <p:cNvSpPr/>
          <p:nvPr/>
        </p:nvSpPr>
        <p:spPr>
          <a:xfrm>
            <a:off x="2052551" y="3257609"/>
            <a:ext cx="1292452" cy="446954"/>
          </a:xfrm>
          <a:prstGeom prst="wedgeRoundRectCallout">
            <a:avLst>
              <a:gd name="adj1" fmla="val 88757"/>
              <a:gd name="adj2" fmla="val -75992"/>
              <a:gd name="adj3" fmla="val 16667"/>
            </a:avLst>
          </a:prstGeom>
          <a:solidFill>
            <a:schemeClr val="bg1">
              <a:lumMod val="60000"/>
              <a:lumOff val="40000"/>
            </a:schemeClr>
          </a:solidFill>
          <a:ln>
            <a:solidFill>
              <a:schemeClr val="bg1">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a:t>
            </a:r>
            <a:r>
              <a:rPr lang="en-IN" dirty="0" smtClean="0">
                <a:ln w="0"/>
                <a:solidFill>
                  <a:schemeClr val="accent6">
                    <a:lumMod val="75000"/>
                  </a:schemeClr>
                </a:solidFill>
                <a:effectLst>
                  <a:outerShdw blurRad="38100" dist="25400" dir="5400000" algn="ctr" rotWithShape="0">
                    <a:srgbClr val="6E747A">
                      <a:alpha val="43000"/>
                    </a:srgbClr>
                  </a:outerShdw>
                </a:effectLst>
              </a:rPr>
              <a:t>. </a:t>
            </a:r>
            <a:r>
              <a:rPr lang="en-IN" dirty="0">
                <a:ln w="0"/>
                <a:solidFill>
                  <a:schemeClr val="accent6">
                    <a:lumMod val="75000"/>
                  </a:schemeClr>
                </a:solidFill>
                <a:effectLst>
                  <a:outerShdw blurRad="38100" dist="25400" dir="5400000" algn="ctr" rotWithShape="0">
                    <a:srgbClr val="6E747A">
                      <a:alpha val="43000"/>
                    </a:srgbClr>
                  </a:outerShdw>
                </a:effectLst>
              </a:rPr>
              <a:t>Shift data </a:t>
            </a:r>
          </a:p>
        </p:txBody>
      </p:sp>
      <p:sp>
        <p:nvSpPr>
          <p:cNvPr id="18" name="Rounded Rectangular Callout 17"/>
          <p:cNvSpPr/>
          <p:nvPr/>
        </p:nvSpPr>
        <p:spPr>
          <a:xfrm>
            <a:off x="1769594" y="4019412"/>
            <a:ext cx="2042478" cy="374243"/>
          </a:xfrm>
          <a:prstGeom prst="wedgeRoundRectCallout">
            <a:avLst>
              <a:gd name="adj1" fmla="val 68756"/>
              <a:gd name="adj2" fmla="val -28961"/>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000" dirty="0">
                <a:ln w="0"/>
                <a:solidFill>
                  <a:schemeClr val="accent6">
                    <a:lumMod val="75000"/>
                  </a:schemeClr>
                </a:solidFill>
                <a:effectLst>
                  <a:outerShdw blurRad="38100" dist="25400" dir="5400000" algn="ctr" rotWithShape="0">
                    <a:srgbClr val="6E747A">
                      <a:alpha val="43000"/>
                    </a:srgbClr>
                  </a:outerShdw>
                </a:effectLst>
              </a:rPr>
              <a:t>3</a:t>
            </a:r>
            <a:r>
              <a:rPr lang="en-IN" sz="1000" dirty="0" smtClean="0">
                <a:ln w="0"/>
                <a:solidFill>
                  <a:schemeClr val="accent6">
                    <a:lumMod val="75000"/>
                  </a:schemeClr>
                </a:solidFill>
                <a:effectLst>
                  <a:outerShdw blurRad="38100" dist="25400" dir="5400000" algn="ctr" rotWithShape="0">
                    <a:srgbClr val="6E747A">
                      <a:alpha val="43000"/>
                    </a:srgbClr>
                  </a:outerShdw>
                </a:effectLst>
              </a:rPr>
              <a:t>. </a:t>
            </a:r>
            <a:r>
              <a:rPr lang="en-IN" sz="1000" dirty="0">
                <a:ln w="0"/>
                <a:solidFill>
                  <a:schemeClr val="accent6">
                    <a:lumMod val="75000"/>
                  </a:schemeClr>
                </a:solidFill>
                <a:effectLst>
                  <a:outerShdw blurRad="38100" dist="25400" dir="5400000" algn="ctr" rotWithShape="0">
                    <a:srgbClr val="6E747A">
                      <a:alpha val="43000"/>
                    </a:srgbClr>
                  </a:outerShdw>
                </a:effectLst>
              </a:rPr>
              <a:t>Replace with “LIFESTYLE”               (check with </a:t>
            </a:r>
            <a:r>
              <a:rPr lang="en-IN" sz="1000" dirty="0" smtClean="0">
                <a:ln w="0"/>
                <a:solidFill>
                  <a:schemeClr val="accent6">
                    <a:lumMod val="75000"/>
                  </a:schemeClr>
                </a:solidFill>
                <a:effectLst>
                  <a:outerShdw blurRad="38100" dist="25400" dir="5400000" algn="ctr" rotWithShape="0">
                    <a:srgbClr val="6E747A">
                      <a:alpha val="43000"/>
                    </a:srgbClr>
                  </a:outerShdw>
                </a:effectLst>
              </a:rPr>
              <a:t>play store)</a:t>
            </a:r>
            <a:endParaRPr lang="en-IN" sz="1000" dirty="0">
              <a:ln w="0"/>
              <a:solidFill>
                <a:schemeClr val="accent6">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1372140476"/>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3" name="TextBox 2"/>
          <p:cNvSpPr txBox="1"/>
          <p:nvPr/>
        </p:nvSpPr>
        <p:spPr>
          <a:xfrm>
            <a:off x="315750" y="844061"/>
            <a:ext cx="6981090" cy="3693319"/>
          </a:xfrm>
          <a:prstGeom prst="rect">
            <a:avLst/>
          </a:prstGeom>
          <a:noFill/>
        </p:spPr>
        <p:txBody>
          <a:bodyPr wrap="square" rtlCol="0">
            <a:spAutoFit/>
          </a:bodyPr>
          <a:lstStyle/>
          <a:p>
            <a:r>
              <a:rPr lang="en-IN" sz="3600" b="1" dirty="0" smtClean="0">
                <a:solidFill>
                  <a:srgbClr val="FFFF00"/>
                </a:solidFill>
                <a:latin typeface="Montserrat"/>
                <a:ea typeface="Montserrat"/>
                <a:cs typeface="Montserrat"/>
              </a:rPr>
              <a:t>                </a:t>
            </a:r>
            <a:r>
              <a:rPr lang="en-IN" sz="1800" b="1" dirty="0" smtClean="0">
                <a:solidFill>
                  <a:srgbClr val="FFFF00"/>
                </a:solidFill>
                <a:latin typeface="Verdana" panose="020B0604030504040204" pitchFamily="34" charset="0"/>
                <a:ea typeface="Verdana" panose="020B0604030504040204" pitchFamily="34" charset="0"/>
              </a:rPr>
              <a:t>Team : </a:t>
            </a:r>
            <a:r>
              <a:rPr lang="en-IN" sz="1800" b="1" dirty="0">
                <a:solidFill>
                  <a:srgbClr val="FFFF00"/>
                </a:solidFill>
                <a:latin typeface="Verdana" panose="020B0604030504040204" pitchFamily="34" charset="0"/>
                <a:ea typeface="Verdana" panose="020B0604030504040204" pitchFamily="34" charset="0"/>
              </a:rPr>
              <a:t>DATA </a:t>
            </a:r>
            <a:r>
              <a:rPr lang="en-IN" sz="1800" b="1" dirty="0" smtClean="0">
                <a:solidFill>
                  <a:srgbClr val="FFFF00"/>
                </a:solidFill>
                <a:latin typeface="Verdana" panose="020B0604030504040204" pitchFamily="34" charset="0"/>
                <a:ea typeface="Verdana" panose="020B0604030504040204" pitchFamily="34" charset="0"/>
              </a:rPr>
              <a:t>BATALLION</a:t>
            </a:r>
            <a:endParaRPr lang="en-IN" sz="1800" b="1" dirty="0">
              <a:solidFill>
                <a:srgbClr val="FFFF00"/>
              </a:solidFill>
              <a:latin typeface="Verdana" panose="020B0604030504040204" pitchFamily="34" charset="0"/>
              <a:ea typeface="Verdana" panose="020B0604030504040204" pitchFamily="34" charset="0"/>
            </a:endParaRPr>
          </a:p>
          <a:p>
            <a:endParaRPr lang="en-IN" sz="1800" b="1" dirty="0">
              <a:solidFill>
                <a:schemeClr val="accent4">
                  <a:lumMod val="50000"/>
                </a:schemeClr>
              </a:solidFill>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1. </a:t>
            </a:r>
            <a:r>
              <a:rPr lang="en-IN" sz="1800" dirty="0" err="1" smtClean="0">
                <a:latin typeface="Verdana" panose="020B0604030504040204" pitchFamily="34" charset="0"/>
                <a:ea typeface="Verdana" panose="020B0604030504040204" pitchFamily="34" charset="0"/>
              </a:rPr>
              <a:t>Ishan</a:t>
            </a:r>
            <a:r>
              <a:rPr lang="en-IN" sz="1800" dirty="0" smtClean="0">
                <a:latin typeface="Verdana" panose="020B0604030504040204" pitchFamily="34" charset="0"/>
                <a:ea typeface="Verdana" panose="020B0604030504040204" pitchFamily="34" charset="0"/>
              </a:rPr>
              <a:t> Sharma</a:t>
            </a:r>
            <a:r>
              <a:rPr lang="en-IN" sz="1800" dirty="0">
                <a:latin typeface="Verdana" panose="020B0604030504040204" pitchFamily="34" charset="0"/>
                <a:ea typeface="Verdana" panose="020B0604030504040204" pitchFamily="34" charset="0"/>
              </a:rPr>
              <a:t>	| </a:t>
            </a:r>
            <a:r>
              <a:rPr lang="en-IN" sz="1800" dirty="0" smtClean="0">
                <a:latin typeface="Verdana" panose="020B0604030504040204" pitchFamily="34" charset="0"/>
                <a:ea typeface="Verdana" panose="020B0604030504040204" pitchFamily="34" charset="0"/>
              </a:rPr>
              <a:t>ishansharma1132@gmail.com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2. </a:t>
            </a:r>
            <a:r>
              <a:rPr lang="en-IN" sz="1800" dirty="0" smtClean="0">
                <a:latin typeface="Verdana" panose="020B0604030504040204" pitchFamily="34" charset="0"/>
                <a:ea typeface="Verdana" panose="020B0604030504040204" pitchFamily="34" charset="0"/>
              </a:rPr>
              <a:t>Virender Chib	| virenderchib9@gmail.com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3. </a:t>
            </a:r>
            <a:r>
              <a:rPr lang="en-IN" sz="1800" dirty="0" err="1" smtClean="0">
                <a:latin typeface="Verdana" panose="020B0604030504040204" pitchFamily="34" charset="0"/>
                <a:ea typeface="Verdana" panose="020B0604030504040204" pitchFamily="34" charset="0"/>
              </a:rPr>
              <a:t>Mhd.Asif</a:t>
            </a:r>
            <a:r>
              <a:rPr lang="en-IN" sz="1800" dirty="0" smtClean="0">
                <a:latin typeface="Verdana" panose="020B0604030504040204" pitchFamily="34" charset="0"/>
                <a:ea typeface="Verdana" panose="020B0604030504040204" pitchFamily="34" charset="0"/>
              </a:rPr>
              <a:t> Khan          | Khanashif033@gmail.com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4. </a:t>
            </a:r>
            <a:r>
              <a:rPr lang="en-IN" sz="1800" dirty="0" smtClean="0">
                <a:latin typeface="Verdana" panose="020B0604030504040204" pitchFamily="34" charset="0"/>
                <a:ea typeface="Verdana" panose="020B0604030504040204" pitchFamily="34" charset="0"/>
              </a:rPr>
              <a:t>Nitesh Pawar   	|pawarnitesh09@Gmail.com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5. </a:t>
            </a:r>
            <a:r>
              <a:rPr lang="en-IN" sz="1800" dirty="0" err="1" smtClean="0">
                <a:latin typeface="Verdana" panose="020B0604030504040204" pitchFamily="34" charset="0"/>
                <a:ea typeface="Verdana" panose="020B0604030504040204" pitchFamily="34" charset="0"/>
              </a:rPr>
              <a:t>Kismat</a:t>
            </a:r>
            <a:r>
              <a:rPr lang="en-IN" sz="1800" dirty="0" smtClean="0">
                <a:latin typeface="Verdana" panose="020B0604030504040204" pitchFamily="34" charset="0"/>
                <a:ea typeface="Verdana" panose="020B0604030504040204" pitchFamily="34" charset="0"/>
              </a:rPr>
              <a:t> </a:t>
            </a:r>
            <a:r>
              <a:rPr lang="en-IN" sz="1800" dirty="0" err="1" smtClean="0">
                <a:latin typeface="Verdana" panose="020B0604030504040204" pitchFamily="34" charset="0"/>
                <a:ea typeface="Verdana" panose="020B0604030504040204" pitchFamily="34" charset="0"/>
              </a:rPr>
              <a:t>Choudhary</a:t>
            </a:r>
            <a:r>
              <a:rPr lang="en-IN" sz="1800" dirty="0">
                <a:latin typeface="Verdana" panose="020B0604030504040204" pitchFamily="34" charset="0"/>
                <a:ea typeface="Verdana" panose="020B0604030504040204" pitchFamily="34" charset="0"/>
              </a:rPr>
              <a:t>	</a:t>
            </a:r>
            <a:r>
              <a:rPr lang="en-IN" sz="1800" dirty="0" smtClean="0">
                <a:latin typeface="Verdana" panose="020B0604030504040204" pitchFamily="34" charset="0"/>
                <a:ea typeface="Verdana" panose="020B0604030504040204" pitchFamily="34" charset="0"/>
              </a:rPr>
              <a:t>|kismatchoudhary002@gmail.com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p:txBody>
      </p:sp>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5" y="0"/>
            <a:ext cx="8520600" cy="572700"/>
          </a:xfrm>
        </p:spPr>
        <p:txBody>
          <a:bodyPr>
            <a:noAutofit/>
          </a:bodyPr>
          <a:lstStyle/>
          <a:p>
            <a:r>
              <a:rPr lang="en-IN" sz="3600" b="1" dirty="0"/>
              <a:t>Rating Column Operation</a:t>
            </a:r>
          </a:p>
        </p:txBody>
      </p:sp>
      <p:pic>
        <p:nvPicPr>
          <p:cNvPr id="8" name="Picture 7" descr="lokol.png"/>
          <p:cNvPicPr>
            <a:picLocks noChangeAspect="1"/>
          </p:cNvPicPr>
          <p:nvPr/>
        </p:nvPicPr>
        <p:blipFill>
          <a:blip r:embed="rId2"/>
          <a:stretch>
            <a:fillRect/>
          </a:stretch>
        </p:blipFill>
        <p:spPr>
          <a:xfrm>
            <a:off x="99931" y="559167"/>
            <a:ext cx="8767777" cy="4333293"/>
          </a:xfrm>
          <a:prstGeom prst="rect">
            <a:avLst/>
          </a:prstGeom>
        </p:spPr>
      </p:pic>
      <p:sp>
        <p:nvSpPr>
          <p:cNvPr id="9" name="Oval 8"/>
          <p:cNvSpPr/>
          <p:nvPr/>
        </p:nvSpPr>
        <p:spPr>
          <a:xfrm>
            <a:off x="1447403" y="1480144"/>
            <a:ext cx="309033" cy="138147"/>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ular Callout 9"/>
          <p:cNvSpPr/>
          <p:nvPr/>
        </p:nvSpPr>
        <p:spPr>
          <a:xfrm>
            <a:off x="5660020" y="1146969"/>
            <a:ext cx="2154460"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200" dirty="0">
                <a:ln w="0"/>
                <a:solidFill>
                  <a:schemeClr val="accent6">
                    <a:lumMod val="75000"/>
                  </a:schemeClr>
                </a:solidFill>
                <a:effectLst>
                  <a:outerShdw blurRad="38100" dist="25400" dir="5400000" algn="ctr" rotWithShape="0">
                    <a:srgbClr val="6E747A">
                      <a:alpha val="43000"/>
                    </a:srgbClr>
                  </a:outerShdw>
                </a:effectLst>
              </a:rPr>
              <a:t>1. Find </a:t>
            </a:r>
            <a:r>
              <a:rPr lang="en-IN" sz="1200" dirty="0" smtClean="0">
                <a:ln w="0"/>
                <a:solidFill>
                  <a:schemeClr val="accent6">
                    <a:lumMod val="75000"/>
                  </a:schemeClr>
                </a:solidFill>
                <a:effectLst>
                  <a:outerShdw blurRad="38100" dist="25400" dir="5400000" algn="ctr" rotWithShape="0">
                    <a:srgbClr val="6E747A">
                      <a:alpha val="43000"/>
                    </a:srgbClr>
                  </a:outerShdw>
                </a:effectLst>
              </a:rPr>
              <a:t>the Unique value.</a:t>
            </a:r>
            <a:endParaRPr lang="en-IN" sz="1200"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1" name="Rounded Rectangular Callout 10"/>
          <p:cNvSpPr/>
          <p:nvPr/>
        </p:nvSpPr>
        <p:spPr>
          <a:xfrm>
            <a:off x="5981192" y="2341445"/>
            <a:ext cx="2154460"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a:t>
            </a:r>
            <a:r>
              <a:rPr lang="en-IN" dirty="0" smtClean="0">
                <a:ln w="0"/>
                <a:solidFill>
                  <a:schemeClr val="accent6">
                    <a:lumMod val="75000"/>
                  </a:schemeClr>
                </a:solidFill>
                <a:effectLst>
                  <a:outerShdw blurRad="38100" dist="25400" dir="5400000" algn="ctr" rotWithShape="0">
                    <a:srgbClr val="6E747A">
                      <a:alpha val="43000"/>
                    </a:srgbClr>
                  </a:outerShdw>
                </a:effectLst>
              </a:rPr>
              <a:t>Count the </a:t>
            </a:r>
            <a:r>
              <a:rPr lang="en-IN" dirty="0">
                <a:ln w="0"/>
                <a:solidFill>
                  <a:schemeClr val="accent6">
                    <a:lumMod val="75000"/>
                  </a:schemeClr>
                </a:solidFill>
                <a:effectLst>
                  <a:outerShdw blurRad="38100" dist="25400" dir="5400000" algn="ctr" rotWithShape="0">
                    <a:srgbClr val="6E747A">
                      <a:alpha val="43000"/>
                    </a:srgbClr>
                  </a:outerShdw>
                </a:effectLst>
              </a:rPr>
              <a:t>Null </a:t>
            </a:r>
            <a:r>
              <a:rPr lang="en-IN" dirty="0" smtClean="0">
                <a:ln w="0"/>
                <a:solidFill>
                  <a:schemeClr val="accent6">
                    <a:lumMod val="75000"/>
                  </a:schemeClr>
                </a:solidFill>
                <a:effectLst>
                  <a:outerShdw blurRad="38100" dist="25400" dir="5400000" algn="ctr" rotWithShape="0">
                    <a:srgbClr val="6E747A">
                      <a:alpha val="43000"/>
                    </a:srgbClr>
                  </a:outerShdw>
                </a:effectLst>
              </a:rPr>
              <a:t>value.</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2" name="Rounded Rectangular Callout 11"/>
          <p:cNvSpPr/>
          <p:nvPr/>
        </p:nvSpPr>
        <p:spPr>
          <a:xfrm>
            <a:off x="6836611" y="2916898"/>
            <a:ext cx="2154460"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3. Fill </a:t>
            </a:r>
            <a:r>
              <a:rPr lang="en-IN" dirty="0" smtClean="0">
                <a:ln w="0"/>
                <a:solidFill>
                  <a:schemeClr val="accent6">
                    <a:lumMod val="75000"/>
                  </a:schemeClr>
                </a:solidFill>
                <a:effectLst>
                  <a:outerShdw blurRad="38100" dist="25400" dir="5400000" algn="ctr" rotWithShape="0">
                    <a:srgbClr val="6E747A">
                      <a:alpha val="43000"/>
                    </a:srgbClr>
                  </a:outerShdw>
                </a:effectLst>
              </a:rPr>
              <a:t>it with Median.</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371744963"/>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55" y="77163"/>
            <a:ext cx="8520600" cy="572700"/>
          </a:xfrm>
        </p:spPr>
        <p:txBody>
          <a:bodyPr>
            <a:noAutofit/>
          </a:bodyPr>
          <a:lstStyle/>
          <a:p>
            <a:r>
              <a:rPr lang="en-IN" sz="3600" b="1" dirty="0"/>
              <a:t>Review Column Operation</a:t>
            </a:r>
          </a:p>
        </p:txBody>
      </p:sp>
      <p:pic>
        <p:nvPicPr>
          <p:cNvPr id="6" name="Picture 5" descr="momo.png"/>
          <p:cNvPicPr>
            <a:picLocks noChangeAspect="1"/>
          </p:cNvPicPr>
          <p:nvPr/>
        </p:nvPicPr>
        <p:blipFill>
          <a:blip r:embed="rId2"/>
          <a:stretch>
            <a:fillRect/>
          </a:stretch>
        </p:blipFill>
        <p:spPr>
          <a:xfrm>
            <a:off x="169079" y="684155"/>
            <a:ext cx="8485647" cy="4131246"/>
          </a:xfrm>
          <a:prstGeom prst="rect">
            <a:avLst/>
          </a:prstGeom>
        </p:spPr>
      </p:pic>
      <p:sp>
        <p:nvSpPr>
          <p:cNvPr id="7" name="Rounded Rectangular Callout 6"/>
          <p:cNvSpPr/>
          <p:nvPr/>
        </p:nvSpPr>
        <p:spPr>
          <a:xfrm>
            <a:off x="6046599" y="2126306"/>
            <a:ext cx="2516156"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200" dirty="0">
                <a:ln w="0"/>
                <a:solidFill>
                  <a:schemeClr val="accent6">
                    <a:lumMod val="75000"/>
                  </a:schemeClr>
                </a:solidFill>
                <a:effectLst>
                  <a:outerShdw blurRad="38100" dist="25400" dir="5400000" algn="ctr" rotWithShape="0">
                    <a:srgbClr val="6E747A">
                      <a:alpha val="43000"/>
                    </a:srgbClr>
                  </a:outerShdw>
                </a:effectLst>
              </a:rPr>
              <a:t>1. </a:t>
            </a:r>
            <a:r>
              <a:rPr lang="en-IN" sz="1200" dirty="0" smtClean="0">
                <a:ln w="0"/>
                <a:solidFill>
                  <a:schemeClr val="accent6">
                    <a:lumMod val="75000"/>
                  </a:schemeClr>
                </a:solidFill>
                <a:effectLst>
                  <a:outerShdw blurRad="38100" dist="25400" dir="5400000" algn="ctr" rotWithShape="0">
                    <a:srgbClr val="6E747A">
                      <a:alpha val="43000"/>
                    </a:srgbClr>
                  </a:outerShdw>
                </a:effectLst>
              </a:rPr>
              <a:t>Convert the data </a:t>
            </a:r>
            <a:r>
              <a:rPr lang="en-IN" sz="1200" dirty="0">
                <a:ln w="0"/>
                <a:solidFill>
                  <a:schemeClr val="accent6">
                    <a:lumMod val="75000"/>
                  </a:schemeClr>
                </a:solidFill>
                <a:effectLst>
                  <a:outerShdw blurRad="38100" dist="25400" dir="5400000" algn="ctr" rotWithShape="0">
                    <a:srgbClr val="6E747A">
                      <a:alpha val="43000"/>
                    </a:srgbClr>
                  </a:outerShdw>
                </a:effectLst>
              </a:rPr>
              <a:t>type to “</a:t>
            </a:r>
            <a:r>
              <a:rPr lang="en-IN" sz="1200" dirty="0" err="1">
                <a:ln w="0"/>
                <a:solidFill>
                  <a:schemeClr val="accent6">
                    <a:lumMod val="75000"/>
                  </a:schemeClr>
                </a:solidFill>
                <a:effectLst>
                  <a:outerShdw blurRad="38100" dist="25400" dir="5400000" algn="ctr" rotWithShape="0">
                    <a:srgbClr val="6E747A">
                      <a:alpha val="43000"/>
                    </a:srgbClr>
                  </a:outerShdw>
                </a:effectLst>
              </a:rPr>
              <a:t>int</a:t>
            </a:r>
            <a:r>
              <a:rPr lang="en-IN" sz="1200" dirty="0">
                <a:ln w="0"/>
                <a:solidFill>
                  <a:schemeClr val="accent6">
                    <a:lumMod val="75000"/>
                  </a:schemeClr>
                </a:solidFill>
                <a:effectLst>
                  <a:outerShdw blurRad="38100" dist="25400" dir="5400000" algn="ctr" rotWithShape="0">
                    <a:srgbClr val="6E747A">
                      <a:alpha val="43000"/>
                    </a:srgbClr>
                  </a:outerShdw>
                </a:effectLst>
              </a:rPr>
              <a:t>”</a:t>
            </a:r>
          </a:p>
        </p:txBody>
      </p:sp>
      <p:sp>
        <p:nvSpPr>
          <p:cNvPr id="8" name="Oval 7"/>
          <p:cNvSpPr/>
          <p:nvPr/>
        </p:nvSpPr>
        <p:spPr>
          <a:xfrm>
            <a:off x="2671895" y="4440431"/>
            <a:ext cx="505480" cy="197353"/>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737072396"/>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7674"/>
            <a:ext cx="8520600" cy="572700"/>
          </a:xfrm>
        </p:spPr>
        <p:txBody>
          <a:bodyPr>
            <a:noAutofit/>
          </a:bodyPr>
          <a:lstStyle/>
          <a:p>
            <a:r>
              <a:rPr lang="en-IN" sz="3600" b="1" dirty="0"/>
              <a:t>Installs Column Operation</a:t>
            </a:r>
          </a:p>
        </p:txBody>
      </p:sp>
      <p:pic>
        <p:nvPicPr>
          <p:cNvPr id="6" name="Picture 5" descr="niini.png"/>
          <p:cNvPicPr>
            <a:picLocks noChangeAspect="1"/>
          </p:cNvPicPr>
          <p:nvPr/>
        </p:nvPicPr>
        <p:blipFill>
          <a:blip r:embed="rId2"/>
          <a:stretch>
            <a:fillRect/>
          </a:stretch>
        </p:blipFill>
        <p:spPr>
          <a:xfrm>
            <a:off x="624950" y="655053"/>
            <a:ext cx="7755953" cy="4212976"/>
          </a:xfrm>
          <a:prstGeom prst="rect">
            <a:avLst/>
          </a:prstGeom>
        </p:spPr>
      </p:pic>
      <p:sp>
        <p:nvSpPr>
          <p:cNvPr id="7" name="Rounded Rectangular Callout 6"/>
          <p:cNvSpPr/>
          <p:nvPr/>
        </p:nvSpPr>
        <p:spPr>
          <a:xfrm>
            <a:off x="5991854" y="1976665"/>
            <a:ext cx="2516156" cy="348536"/>
          </a:xfrm>
          <a:prstGeom prst="wedgeRoundRectCallout">
            <a:avLst>
              <a:gd name="adj1" fmla="val -78224"/>
              <a:gd name="adj2" fmla="val -144910"/>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sz="1200" dirty="0">
                <a:ln w="0"/>
                <a:solidFill>
                  <a:schemeClr val="accent6">
                    <a:lumMod val="75000"/>
                  </a:schemeClr>
                </a:solidFill>
                <a:effectLst>
                  <a:outerShdw blurRad="38100" dist="25400" dir="5400000" algn="ctr" rotWithShape="0">
                    <a:srgbClr val="6E747A">
                      <a:alpha val="43000"/>
                    </a:srgbClr>
                  </a:outerShdw>
                </a:effectLst>
              </a:rPr>
              <a:t>1. </a:t>
            </a:r>
            <a:r>
              <a:rPr lang="en-IN" sz="1200" dirty="0" smtClean="0">
                <a:ln w="0"/>
                <a:solidFill>
                  <a:schemeClr val="accent6">
                    <a:lumMod val="75000"/>
                  </a:schemeClr>
                </a:solidFill>
                <a:effectLst>
                  <a:outerShdw blurRad="38100" dist="25400" dir="5400000" algn="ctr" rotWithShape="0">
                    <a:srgbClr val="6E747A">
                      <a:alpha val="43000"/>
                    </a:srgbClr>
                  </a:outerShdw>
                </a:effectLst>
              </a:rPr>
              <a:t>Convert the data </a:t>
            </a:r>
            <a:r>
              <a:rPr lang="en-IN" sz="1200" dirty="0">
                <a:ln w="0"/>
                <a:solidFill>
                  <a:schemeClr val="accent6">
                    <a:lumMod val="75000"/>
                  </a:schemeClr>
                </a:solidFill>
                <a:effectLst>
                  <a:outerShdw blurRad="38100" dist="25400" dir="5400000" algn="ctr" rotWithShape="0">
                    <a:srgbClr val="6E747A">
                      <a:alpha val="43000"/>
                    </a:srgbClr>
                  </a:outerShdw>
                </a:effectLst>
              </a:rPr>
              <a:t>type to “</a:t>
            </a:r>
            <a:r>
              <a:rPr lang="en-IN" sz="1200" dirty="0" err="1">
                <a:ln w="0"/>
                <a:solidFill>
                  <a:schemeClr val="accent6">
                    <a:lumMod val="75000"/>
                  </a:schemeClr>
                </a:solidFill>
                <a:effectLst>
                  <a:outerShdw blurRad="38100" dist="25400" dir="5400000" algn="ctr" rotWithShape="0">
                    <a:srgbClr val="6E747A">
                      <a:alpha val="43000"/>
                    </a:srgbClr>
                  </a:outerShdw>
                </a:effectLst>
              </a:rPr>
              <a:t>int</a:t>
            </a:r>
            <a:r>
              <a:rPr lang="en-IN" sz="1200" dirty="0">
                <a:ln w="0"/>
                <a:solidFill>
                  <a:schemeClr val="accent6">
                    <a:lumMod val="75000"/>
                  </a:schemeClr>
                </a:solidFill>
                <a:effectLst>
                  <a:outerShdw blurRad="38100" dist="25400" dir="5400000" algn="ctr" rotWithShape="0">
                    <a:srgbClr val="6E747A">
                      <a:alpha val="43000"/>
                    </a:srgbClr>
                  </a:outerShdw>
                </a:effectLst>
              </a:rPr>
              <a:t>”</a:t>
            </a:r>
          </a:p>
        </p:txBody>
      </p:sp>
      <p:sp>
        <p:nvSpPr>
          <p:cNvPr id="8" name="Oval 7"/>
          <p:cNvSpPr/>
          <p:nvPr/>
        </p:nvSpPr>
        <p:spPr>
          <a:xfrm>
            <a:off x="3781607" y="3369208"/>
            <a:ext cx="889069" cy="209451"/>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a:off x="2701158" y="4475717"/>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131378539"/>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4" y="0"/>
            <a:ext cx="8520600" cy="572700"/>
          </a:xfrm>
        </p:spPr>
        <p:txBody>
          <a:bodyPr>
            <a:noAutofit/>
          </a:bodyPr>
          <a:lstStyle/>
          <a:p>
            <a:r>
              <a:rPr lang="en-IN" sz="3600" b="1" dirty="0"/>
              <a:t>Type Column Operation</a:t>
            </a:r>
          </a:p>
        </p:txBody>
      </p:sp>
      <p:pic>
        <p:nvPicPr>
          <p:cNvPr id="11" name="Picture 10" descr="byy.png"/>
          <p:cNvPicPr>
            <a:picLocks noChangeAspect="1"/>
          </p:cNvPicPr>
          <p:nvPr/>
        </p:nvPicPr>
        <p:blipFill>
          <a:blip r:embed="rId2"/>
          <a:stretch>
            <a:fillRect/>
          </a:stretch>
        </p:blipFill>
        <p:spPr>
          <a:xfrm>
            <a:off x="302606" y="540412"/>
            <a:ext cx="8144081" cy="3860058"/>
          </a:xfrm>
          <a:prstGeom prst="rect">
            <a:avLst/>
          </a:prstGeom>
        </p:spPr>
      </p:pic>
      <p:pic>
        <p:nvPicPr>
          <p:cNvPr id="12" name="Picture 11" descr="jiji.png"/>
          <p:cNvPicPr>
            <a:picLocks noChangeAspect="1"/>
          </p:cNvPicPr>
          <p:nvPr/>
        </p:nvPicPr>
        <p:blipFill>
          <a:blip r:embed="rId3"/>
          <a:stretch>
            <a:fillRect/>
          </a:stretch>
        </p:blipFill>
        <p:spPr>
          <a:xfrm>
            <a:off x="3170918" y="4343260"/>
            <a:ext cx="5433531" cy="693480"/>
          </a:xfrm>
          <a:prstGeom prst="rect">
            <a:avLst/>
          </a:prstGeom>
        </p:spPr>
      </p:pic>
      <p:sp>
        <p:nvSpPr>
          <p:cNvPr id="13" name="Rounded Rectangular Callout 12"/>
          <p:cNvSpPr/>
          <p:nvPr/>
        </p:nvSpPr>
        <p:spPr>
          <a:xfrm>
            <a:off x="6090376" y="946169"/>
            <a:ext cx="2154460"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Find Unique values</a:t>
            </a:r>
          </a:p>
        </p:txBody>
      </p:sp>
      <p:sp>
        <p:nvSpPr>
          <p:cNvPr id="14" name="Rounded Rectangular Callout 13"/>
          <p:cNvSpPr/>
          <p:nvPr/>
        </p:nvSpPr>
        <p:spPr>
          <a:xfrm>
            <a:off x="6426793" y="1441366"/>
            <a:ext cx="2154460" cy="348536"/>
          </a:xfrm>
          <a:prstGeom prst="wedgeRoundRectCallout">
            <a:avLst>
              <a:gd name="adj1" fmla="val -139628"/>
              <a:gd name="adj2" fmla="val -21272"/>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smtClean="0">
                <a:ln w="0"/>
                <a:solidFill>
                  <a:schemeClr val="accent6">
                    <a:lumMod val="75000"/>
                  </a:schemeClr>
                </a:solidFill>
                <a:effectLst>
                  <a:outerShdw blurRad="38100" dist="25400" dir="5400000" algn="ctr" rotWithShape="0">
                    <a:srgbClr val="6E747A">
                      <a:alpha val="43000"/>
                    </a:srgbClr>
                  </a:outerShdw>
                </a:effectLst>
              </a:rPr>
              <a:t>2. Identify </a:t>
            </a:r>
            <a:r>
              <a:rPr lang="en-IN" dirty="0">
                <a:ln w="0"/>
                <a:solidFill>
                  <a:schemeClr val="accent6">
                    <a:lumMod val="75000"/>
                  </a:schemeClr>
                </a:solidFill>
                <a:effectLst>
                  <a:outerShdw blurRad="38100" dist="25400" dir="5400000" algn="ctr" rotWithShape="0">
                    <a:srgbClr val="6E747A">
                      <a:alpha val="43000"/>
                    </a:srgbClr>
                  </a:outerShdw>
                </a:effectLst>
              </a:rPr>
              <a:t>Row Number</a:t>
            </a:r>
          </a:p>
        </p:txBody>
      </p:sp>
      <p:sp>
        <p:nvSpPr>
          <p:cNvPr id="15" name="Rounded Rectangular Callout 14"/>
          <p:cNvSpPr/>
          <p:nvPr/>
        </p:nvSpPr>
        <p:spPr>
          <a:xfrm>
            <a:off x="6391990" y="2335363"/>
            <a:ext cx="2044546" cy="814649"/>
          </a:xfrm>
          <a:prstGeom prst="wedgeRoundRectCallout">
            <a:avLst>
              <a:gd name="adj1" fmla="val -89250"/>
              <a:gd name="adj2" fmla="val 48396"/>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3. Replace with “Free”               (check with </a:t>
            </a:r>
            <a:r>
              <a:rPr lang="en-IN" dirty="0" smtClean="0">
                <a:ln w="0"/>
                <a:solidFill>
                  <a:schemeClr val="accent6">
                    <a:lumMod val="75000"/>
                  </a:schemeClr>
                </a:solidFill>
                <a:effectLst>
                  <a:outerShdw blurRad="38100" dist="25400" dir="5400000" algn="ctr" rotWithShape="0">
                    <a:srgbClr val="6E747A">
                      <a:alpha val="43000"/>
                    </a:srgbClr>
                  </a:outerShdw>
                </a:effectLst>
              </a:rPr>
              <a:t>play store.)</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16" name="Rounded Rectangular Callout 15"/>
          <p:cNvSpPr/>
          <p:nvPr/>
        </p:nvSpPr>
        <p:spPr>
          <a:xfrm>
            <a:off x="6597235" y="3652155"/>
            <a:ext cx="2297239" cy="607986"/>
          </a:xfrm>
          <a:prstGeom prst="wedgeRoundRectCallout">
            <a:avLst>
              <a:gd name="adj1" fmla="val -65603"/>
              <a:gd name="adj2" fmla="val 81941"/>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4. </a:t>
            </a:r>
            <a:r>
              <a:rPr lang="en-IN" dirty="0" smtClean="0">
                <a:ln w="0"/>
                <a:solidFill>
                  <a:schemeClr val="accent6">
                    <a:lumMod val="75000"/>
                  </a:schemeClr>
                </a:solidFill>
                <a:effectLst>
                  <a:outerShdw blurRad="38100" dist="25400" dir="5400000" algn="ctr" rotWithShape="0">
                    <a:srgbClr val="6E747A">
                      <a:alpha val="43000"/>
                    </a:srgbClr>
                  </a:outerShdw>
                </a:effectLst>
              </a:rPr>
              <a:t>Check unique </a:t>
            </a:r>
            <a:r>
              <a:rPr lang="en-IN" dirty="0">
                <a:ln w="0"/>
                <a:solidFill>
                  <a:schemeClr val="accent6">
                    <a:lumMod val="75000"/>
                  </a:schemeClr>
                </a:solidFill>
                <a:effectLst>
                  <a:outerShdw blurRad="38100" dist="25400" dir="5400000" algn="ctr" rotWithShape="0">
                    <a:srgbClr val="6E747A">
                      <a:alpha val="43000"/>
                    </a:srgbClr>
                  </a:outerShdw>
                </a:effectLst>
              </a:rPr>
              <a:t>values after replace </a:t>
            </a:r>
            <a:r>
              <a:rPr lang="en-IN" dirty="0" smtClean="0">
                <a:ln w="0"/>
                <a:solidFill>
                  <a:schemeClr val="accent6">
                    <a:lumMod val="75000"/>
                  </a:schemeClr>
                </a:solidFill>
                <a:effectLst>
                  <a:outerShdw blurRad="38100" dist="25400" dir="5400000" algn="ctr" rotWithShape="0">
                    <a:srgbClr val="6E747A">
                      <a:alpha val="43000"/>
                    </a:srgbClr>
                  </a:outerShdw>
                </a:effectLst>
              </a:rPr>
              <a:t>value.</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xmlns="" val="3657596641"/>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86" y="0"/>
            <a:ext cx="8520600" cy="572700"/>
          </a:xfrm>
        </p:spPr>
        <p:txBody>
          <a:bodyPr>
            <a:noAutofit/>
          </a:bodyPr>
          <a:lstStyle/>
          <a:p>
            <a:r>
              <a:rPr lang="en-IN" sz="3600" b="1" dirty="0"/>
              <a:t>Size Column </a:t>
            </a:r>
            <a:r>
              <a:rPr lang="en-IN" sz="3600" b="1" dirty="0" smtClean="0"/>
              <a:t>Operation.</a:t>
            </a:r>
            <a:endParaRPr lang="en-IN" sz="3600" b="1" dirty="0"/>
          </a:p>
        </p:txBody>
      </p:sp>
      <p:pic>
        <p:nvPicPr>
          <p:cNvPr id="8" name="Picture 7" descr="bhu.png"/>
          <p:cNvPicPr>
            <a:picLocks noChangeAspect="1"/>
          </p:cNvPicPr>
          <p:nvPr/>
        </p:nvPicPr>
        <p:blipFill>
          <a:blip r:embed="rId2"/>
          <a:stretch>
            <a:fillRect/>
          </a:stretch>
        </p:blipFill>
        <p:spPr>
          <a:xfrm>
            <a:off x="237627" y="541214"/>
            <a:ext cx="5471635" cy="2469094"/>
          </a:xfrm>
          <a:prstGeom prst="rect">
            <a:avLst/>
          </a:prstGeom>
        </p:spPr>
      </p:pic>
      <p:pic>
        <p:nvPicPr>
          <p:cNvPr id="10" name="Picture 9" descr="mmom.png"/>
          <p:cNvPicPr>
            <a:picLocks noChangeAspect="1"/>
          </p:cNvPicPr>
          <p:nvPr/>
        </p:nvPicPr>
        <p:blipFill>
          <a:blip r:embed="rId3"/>
          <a:stretch>
            <a:fillRect/>
          </a:stretch>
        </p:blipFill>
        <p:spPr>
          <a:xfrm>
            <a:off x="3628176" y="1802486"/>
            <a:ext cx="5339376" cy="3256317"/>
          </a:xfrm>
          <a:prstGeom prst="rect">
            <a:avLst/>
          </a:prstGeom>
        </p:spPr>
      </p:pic>
      <p:sp>
        <p:nvSpPr>
          <p:cNvPr id="11" name="Rounded Rectangular Callout 10"/>
          <p:cNvSpPr/>
          <p:nvPr/>
        </p:nvSpPr>
        <p:spPr>
          <a:xfrm>
            <a:off x="5991335" y="915287"/>
            <a:ext cx="2154460" cy="617755"/>
          </a:xfrm>
          <a:prstGeom prst="wedgeRoundRectCallout">
            <a:avLst>
              <a:gd name="adj1" fmla="val -77672"/>
              <a:gd name="adj2" fmla="val -3179"/>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Value contain ‘M’, ’K’, Varies with device</a:t>
            </a:r>
          </a:p>
        </p:txBody>
      </p:sp>
      <p:sp>
        <p:nvSpPr>
          <p:cNvPr id="12" name="Rounded Rectangular Callout 11"/>
          <p:cNvSpPr/>
          <p:nvPr/>
        </p:nvSpPr>
        <p:spPr>
          <a:xfrm>
            <a:off x="885993" y="3290629"/>
            <a:ext cx="2154460" cy="617755"/>
          </a:xfrm>
          <a:prstGeom prst="wedgeRoundRectCallout">
            <a:avLst>
              <a:gd name="adj1" fmla="val 84779"/>
              <a:gd name="adj2" fmla="val -84845"/>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Convert MB to KB and Remove K &amp; M</a:t>
            </a:r>
          </a:p>
        </p:txBody>
      </p:sp>
      <p:sp>
        <p:nvSpPr>
          <p:cNvPr id="13" name="Rounded Rectangular Callout 12"/>
          <p:cNvSpPr/>
          <p:nvPr/>
        </p:nvSpPr>
        <p:spPr>
          <a:xfrm>
            <a:off x="695710" y="4313421"/>
            <a:ext cx="2154460" cy="617755"/>
          </a:xfrm>
          <a:prstGeom prst="wedgeRoundRectCallout">
            <a:avLst>
              <a:gd name="adj1" fmla="val 101853"/>
              <a:gd name="adj2" fmla="val 63175"/>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3. Filter Data output</a:t>
            </a:r>
          </a:p>
        </p:txBody>
      </p:sp>
    </p:spTree>
    <p:extLst>
      <p:ext uri="{BB962C8B-B14F-4D97-AF65-F5344CB8AC3E}">
        <p14:creationId xmlns:p14="http://schemas.microsoft.com/office/powerpoint/2010/main" xmlns="" val="241915031"/>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76" y="0"/>
            <a:ext cx="8520600" cy="572700"/>
          </a:xfrm>
        </p:spPr>
        <p:txBody>
          <a:bodyPr>
            <a:noAutofit/>
          </a:bodyPr>
          <a:lstStyle/>
          <a:p>
            <a:r>
              <a:rPr lang="en-IN" sz="3600" b="1" dirty="0"/>
              <a:t>Price Column Operation</a:t>
            </a:r>
          </a:p>
        </p:txBody>
      </p:sp>
      <p:pic>
        <p:nvPicPr>
          <p:cNvPr id="4" name="Picture 3" descr="jojpp.png"/>
          <p:cNvPicPr>
            <a:picLocks noChangeAspect="1"/>
          </p:cNvPicPr>
          <p:nvPr/>
        </p:nvPicPr>
        <p:blipFill>
          <a:blip r:embed="rId2"/>
          <a:stretch>
            <a:fillRect/>
          </a:stretch>
        </p:blipFill>
        <p:spPr>
          <a:xfrm>
            <a:off x="403498" y="738981"/>
            <a:ext cx="8337003" cy="4004058"/>
          </a:xfrm>
          <a:prstGeom prst="rect">
            <a:avLst/>
          </a:prstGeom>
        </p:spPr>
      </p:pic>
    </p:spTree>
    <p:extLst>
      <p:ext uri="{BB962C8B-B14F-4D97-AF65-F5344CB8AC3E}">
        <p14:creationId xmlns:p14="http://schemas.microsoft.com/office/powerpoint/2010/main" xmlns="" val="3502066576"/>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5576" y="970425"/>
            <a:ext cx="6908906" cy="3847255"/>
          </a:xfrm>
          <a:prstGeom prst="rect">
            <a:avLst/>
          </a:prstGeom>
        </p:spPr>
      </p:pic>
      <p:sp>
        <p:nvSpPr>
          <p:cNvPr id="2" name="Title 1"/>
          <p:cNvSpPr>
            <a:spLocks noGrp="1"/>
          </p:cNvSpPr>
          <p:nvPr>
            <p:ph type="title"/>
          </p:nvPr>
        </p:nvSpPr>
        <p:spPr>
          <a:xfrm>
            <a:off x="90982" y="87673"/>
            <a:ext cx="8520600" cy="572700"/>
          </a:xfrm>
        </p:spPr>
        <p:txBody>
          <a:bodyPr>
            <a:noAutofit/>
          </a:bodyPr>
          <a:lstStyle/>
          <a:p>
            <a:r>
              <a:rPr lang="en-IN" sz="3600" b="1" dirty="0"/>
              <a:t>Content Rating Column Operation</a:t>
            </a:r>
          </a:p>
        </p:txBody>
      </p:sp>
      <p:sp>
        <p:nvSpPr>
          <p:cNvPr id="4" name="Rounded Rectangular Callout 3"/>
          <p:cNvSpPr/>
          <p:nvPr/>
        </p:nvSpPr>
        <p:spPr>
          <a:xfrm>
            <a:off x="3858189" y="1737891"/>
            <a:ext cx="2154460" cy="617755"/>
          </a:xfrm>
          <a:prstGeom prst="wedgeRoundRectCallout">
            <a:avLst>
              <a:gd name="adj1" fmla="val -77672"/>
              <a:gd name="adj2" fmla="val -3179"/>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1. Find value count of each type</a:t>
            </a:r>
          </a:p>
        </p:txBody>
      </p:sp>
      <p:sp>
        <p:nvSpPr>
          <p:cNvPr id="5" name="Rounded Rectangular Callout 4"/>
          <p:cNvSpPr/>
          <p:nvPr/>
        </p:nvSpPr>
        <p:spPr>
          <a:xfrm>
            <a:off x="6843127" y="2585174"/>
            <a:ext cx="1768455" cy="617755"/>
          </a:xfrm>
          <a:prstGeom prst="wedgeRoundRectCallout">
            <a:avLst>
              <a:gd name="adj1" fmla="val -41084"/>
              <a:gd name="adj2" fmla="val 104008"/>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Unrated apps ,also considerable for Everyone </a:t>
            </a:r>
          </a:p>
        </p:txBody>
      </p:sp>
    </p:spTree>
    <p:extLst>
      <p:ext uri="{BB962C8B-B14F-4D97-AF65-F5344CB8AC3E}">
        <p14:creationId xmlns:p14="http://schemas.microsoft.com/office/powerpoint/2010/main" xmlns="" val="679479926"/>
      </p:ext>
    </p:extLst>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87673"/>
            <a:ext cx="8520600" cy="572700"/>
          </a:xfrm>
        </p:spPr>
        <p:txBody>
          <a:bodyPr>
            <a:noAutofit/>
          </a:bodyPr>
          <a:lstStyle/>
          <a:p>
            <a:r>
              <a:rPr lang="en-IN" sz="3600" b="1" dirty="0"/>
              <a:t>Last Update Column Operation</a:t>
            </a:r>
          </a:p>
        </p:txBody>
      </p:sp>
      <p:pic>
        <p:nvPicPr>
          <p:cNvPr id="3" name="Picture 2"/>
          <p:cNvPicPr>
            <a:picLocks noChangeAspect="1"/>
          </p:cNvPicPr>
          <p:nvPr/>
        </p:nvPicPr>
        <p:blipFill>
          <a:blip r:embed="rId2"/>
          <a:stretch>
            <a:fillRect/>
          </a:stretch>
        </p:blipFill>
        <p:spPr>
          <a:xfrm>
            <a:off x="122514" y="765476"/>
            <a:ext cx="6420746" cy="4210638"/>
          </a:xfrm>
          <a:prstGeom prst="rect">
            <a:avLst/>
          </a:prstGeom>
        </p:spPr>
      </p:pic>
      <p:sp>
        <p:nvSpPr>
          <p:cNvPr id="4" name="Rounded Rectangular Callout 3"/>
          <p:cNvSpPr/>
          <p:nvPr/>
        </p:nvSpPr>
        <p:spPr>
          <a:xfrm>
            <a:off x="3816147" y="1927077"/>
            <a:ext cx="2343648" cy="617755"/>
          </a:xfrm>
          <a:prstGeom prst="wedgeRoundRectCallout">
            <a:avLst>
              <a:gd name="adj1" fmla="val -77672"/>
              <a:gd name="adj2" fmla="val -3179"/>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r>
              <a:rPr lang="en-IN" dirty="0">
                <a:ln w="0"/>
                <a:solidFill>
                  <a:schemeClr val="accent6">
                    <a:lumMod val="75000"/>
                  </a:schemeClr>
                </a:solidFill>
                <a:effectLst>
                  <a:outerShdw blurRad="38100" dist="25400" dir="5400000" algn="ctr" rotWithShape="0">
                    <a:srgbClr val="6E747A">
                      <a:alpha val="43000"/>
                    </a:srgbClr>
                  </a:outerShdw>
                </a:effectLst>
              </a:rPr>
              <a:t>1.Converted to datetime datatype</a:t>
            </a:r>
          </a:p>
        </p:txBody>
      </p:sp>
      <p:sp>
        <p:nvSpPr>
          <p:cNvPr id="5" name="Rounded Rectangular Callout 4"/>
          <p:cNvSpPr/>
          <p:nvPr/>
        </p:nvSpPr>
        <p:spPr>
          <a:xfrm>
            <a:off x="6543260" y="4008126"/>
            <a:ext cx="1917568" cy="617755"/>
          </a:xfrm>
          <a:prstGeom prst="wedgeRoundRectCallout">
            <a:avLst>
              <a:gd name="adj1" fmla="val -77672"/>
              <a:gd name="adj2" fmla="val -3179"/>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r>
              <a:rPr lang="en-IN" dirty="0">
                <a:ln w="0"/>
                <a:solidFill>
                  <a:schemeClr val="accent6">
                    <a:lumMod val="75000"/>
                  </a:schemeClr>
                </a:solidFill>
                <a:effectLst>
                  <a:outerShdw blurRad="38100" dist="25400" dir="5400000" algn="ctr" rotWithShape="0">
                    <a:srgbClr val="6E747A">
                      <a:alpha val="43000"/>
                    </a:srgbClr>
                  </a:outerShdw>
                </a:effectLst>
              </a:rPr>
              <a:t>2. Separate Month, Day, year and Store in new column</a:t>
            </a:r>
          </a:p>
        </p:txBody>
      </p:sp>
    </p:spTree>
    <p:extLst>
      <p:ext uri="{BB962C8B-B14F-4D97-AF65-F5344CB8AC3E}">
        <p14:creationId xmlns:p14="http://schemas.microsoft.com/office/powerpoint/2010/main" xmlns="" val="2571020095"/>
      </p:ext>
    </p:extLst>
  </p:cSld>
  <p:clrMapOvr>
    <a:masterClrMapping/>
  </p:clrMapOvr>
  <p:transition spd="slow">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0"/>
            <a:ext cx="8520600" cy="572700"/>
          </a:xfrm>
        </p:spPr>
        <p:txBody>
          <a:bodyPr>
            <a:noAutofit/>
          </a:bodyPr>
          <a:lstStyle/>
          <a:p>
            <a:r>
              <a:rPr lang="en-IN" sz="3600" b="1" dirty="0"/>
              <a:t>User Reviews </a:t>
            </a:r>
            <a:r>
              <a:rPr lang="en-IN" sz="3600" b="1" dirty="0" smtClean="0"/>
              <a:t>Data Frame Operation.</a:t>
            </a:r>
            <a:endParaRPr lang="en-IN" sz="3600" b="1" dirty="0"/>
          </a:p>
        </p:txBody>
      </p:sp>
      <p:pic>
        <p:nvPicPr>
          <p:cNvPr id="3" name="Picture 2"/>
          <p:cNvPicPr>
            <a:picLocks noChangeAspect="1"/>
          </p:cNvPicPr>
          <p:nvPr/>
        </p:nvPicPr>
        <p:blipFill>
          <a:blip r:embed="rId2"/>
          <a:stretch>
            <a:fillRect/>
          </a:stretch>
        </p:blipFill>
        <p:spPr>
          <a:xfrm>
            <a:off x="463840" y="923789"/>
            <a:ext cx="4904729" cy="3732617"/>
          </a:xfrm>
          <a:prstGeom prst="rect">
            <a:avLst/>
          </a:prstGeom>
        </p:spPr>
      </p:pic>
      <p:sp>
        <p:nvSpPr>
          <p:cNvPr id="4" name="Rounded Rectangular Callout 3"/>
          <p:cNvSpPr/>
          <p:nvPr/>
        </p:nvSpPr>
        <p:spPr>
          <a:xfrm>
            <a:off x="5368569" y="1111151"/>
            <a:ext cx="2301050" cy="617755"/>
          </a:xfrm>
          <a:prstGeom prst="wedgeRoundRectCallout">
            <a:avLst>
              <a:gd name="adj1" fmla="val -97914"/>
              <a:gd name="adj2" fmla="val -19120"/>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r>
              <a:rPr lang="en-IN" dirty="0">
                <a:ln w="0"/>
                <a:solidFill>
                  <a:schemeClr val="accent6">
                    <a:lumMod val="75000"/>
                  </a:schemeClr>
                </a:solidFill>
                <a:effectLst>
                  <a:outerShdw blurRad="38100" dist="25400" dir="5400000" algn="ctr" rotWithShape="0">
                    <a:srgbClr val="6E747A">
                      <a:alpha val="43000"/>
                    </a:srgbClr>
                  </a:outerShdw>
                </a:effectLst>
              </a:rPr>
              <a:t>1.  Unreviewed Columns </a:t>
            </a:r>
            <a:r>
              <a:rPr lang="en-IN" dirty="0" smtClean="0">
                <a:ln w="0"/>
                <a:solidFill>
                  <a:schemeClr val="accent6">
                    <a:lumMod val="75000"/>
                  </a:schemeClr>
                </a:solidFill>
                <a:effectLst>
                  <a:outerShdw blurRad="38100" dist="25400" dir="5400000" algn="ctr" rotWithShape="0">
                    <a:srgbClr val="6E747A">
                      <a:alpha val="43000"/>
                    </a:srgbClr>
                  </a:outerShdw>
                </a:effectLst>
              </a:rPr>
              <a:t>Dropped.</a:t>
            </a:r>
            <a:endParaRPr lang="en-IN" dirty="0">
              <a:ln w="0"/>
              <a:solidFill>
                <a:schemeClr val="accent6">
                  <a:lumMod val="75000"/>
                </a:schemeClr>
              </a:solidFill>
              <a:effectLst>
                <a:outerShdw blurRad="38100" dist="25400" dir="5400000" algn="ctr" rotWithShape="0">
                  <a:srgbClr val="6E747A">
                    <a:alpha val="43000"/>
                  </a:srgbClr>
                </a:outerShdw>
              </a:effectLst>
            </a:endParaRPr>
          </a:p>
        </p:txBody>
      </p:sp>
      <p:sp>
        <p:nvSpPr>
          <p:cNvPr id="5" name="Rounded Rectangular Callout 4"/>
          <p:cNvSpPr/>
          <p:nvPr/>
        </p:nvSpPr>
        <p:spPr>
          <a:xfrm>
            <a:off x="5197412" y="2883778"/>
            <a:ext cx="3946588" cy="1266191"/>
          </a:xfrm>
          <a:prstGeom prst="wedgeRoundRectCallout">
            <a:avLst>
              <a:gd name="adj1" fmla="val -97914"/>
              <a:gd name="adj2" fmla="val -19120"/>
              <a:gd name="adj3" fmla="val 16667"/>
            </a:avLst>
          </a:prstGeom>
          <a:solidFill>
            <a:schemeClr val="bg1">
              <a:lumMod val="60000"/>
              <a:lumOff val="40000"/>
            </a:schemeClr>
          </a:solid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6">
                    <a:lumMod val="75000"/>
                  </a:schemeClr>
                </a:solidFill>
                <a:effectLst>
                  <a:outerShdw blurRad="38100" dist="25400" dir="5400000" algn="ctr" rotWithShape="0">
                    <a:srgbClr val="6E747A">
                      <a:alpha val="43000"/>
                    </a:srgbClr>
                  </a:outerShdw>
                </a:effectLst>
              </a:rPr>
              <a:t>2. Describe Numerical Data</a:t>
            </a:r>
          </a:p>
          <a:p>
            <a:pPr marL="285750" indent="-285750" algn="just">
              <a:buFont typeface="Arial" panose="020B0604020202020204" pitchFamily="34" charset="0"/>
              <a:buChar char="•"/>
            </a:pPr>
            <a:r>
              <a:rPr lang="en-IN" dirty="0" smtClean="0">
                <a:ln w="0"/>
                <a:solidFill>
                  <a:schemeClr val="accent6">
                    <a:lumMod val="75000"/>
                  </a:schemeClr>
                </a:solidFill>
                <a:effectLst>
                  <a:outerShdw blurRad="38100" dist="25400" dir="5400000" algn="ctr" rotWithShape="0">
                    <a:srgbClr val="6E747A">
                      <a:alpha val="43000"/>
                    </a:srgbClr>
                  </a:outerShdw>
                </a:effectLst>
              </a:rPr>
              <a:t>Sentiment Polarity </a:t>
            </a:r>
            <a:r>
              <a:rPr lang="en-IN" dirty="0">
                <a:ln w="0"/>
                <a:solidFill>
                  <a:schemeClr val="accent6">
                    <a:lumMod val="75000"/>
                  </a:schemeClr>
                </a:solidFill>
                <a:effectLst>
                  <a:outerShdw blurRad="38100" dist="25400" dir="5400000" algn="ctr" rotWithShape="0">
                    <a:srgbClr val="6E747A">
                      <a:alpha val="43000"/>
                    </a:srgbClr>
                  </a:outerShdw>
                </a:effectLst>
              </a:rPr>
              <a:t>is Between -1 to 1</a:t>
            </a:r>
          </a:p>
          <a:p>
            <a:pPr marL="285750" indent="-285750" algn="just">
              <a:buFont typeface="Arial" panose="020B0604020202020204" pitchFamily="34" charset="0"/>
              <a:buChar char="•"/>
            </a:pPr>
            <a:r>
              <a:rPr lang="en-IN" dirty="0" smtClean="0">
                <a:ln w="0"/>
                <a:solidFill>
                  <a:schemeClr val="accent6">
                    <a:lumMod val="75000"/>
                  </a:schemeClr>
                </a:solidFill>
                <a:effectLst>
                  <a:outerShdw blurRad="38100" dist="25400" dir="5400000" algn="ctr" rotWithShape="0">
                    <a:srgbClr val="6E747A">
                      <a:alpha val="43000"/>
                    </a:srgbClr>
                  </a:outerShdw>
                </a:effectLst>
              </a:rPr>
              <a:t>Sentiment Subjectivity </a:t>
            </a:r>
            <a:r>
              <a:rPr lang="en-IN" dirty="0">
                <a:ln w="0"/>
                <a:solidFill>
                  <a:schemeClr val="accent6">
                    <a:lumMod val="75000"/>
                  </a:schemeClr>
                </a:solidFill>
                <a:effectLst>
                  <a:outerShdw blurRad="38100" dist="25400" dir="5400000" algn="ctr" rotWithShape="0">
                    <a:srgbClr val="6E747A">
                      <a:alpha val="43000"/>
                    </a:srgbClr>
                  </a:outerShdw>
                </a:effectLst>
              </a:rPr>
              <a:t>is Between 0 to 1</a:t>
            </a:r>
          </a:p>
        </p:txBody>
      </p:sp>
    </p:spTree>
    <p:extLst>
      <p:ext uri="{BB962C8B-B14F-4D97-AF65-F5344CB8AC3E}">
        <p14:creationId xmlns:p14="http://schemas.microsoft.com/office/powerpoint/2010/main" xmlns="" val="543346639"/>
      </p:ext>
    </p:ext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noAutofit/>
          </a:bodyPr>
          <a:lstStyle/>
          <a:p>
            <a:pPr lvl="0"/>
            <a:r>
              <a:rPr lang="en-IN" sz="3200" b="1" dirty="0"/>
              <a:t>Segregate : Numerical, Categorical Variable Data</a:t>
            </a:r>
          </a:p>
        </p:txBody>
      </p:sp>
      <p:sp>
        <p:nvSpPr>
          <p:cNvPr id="3" name="TextBox 2"/>
          <p:cNvSpPr txBox="1"/>
          <p:nvPr/>
        </p:nvSpPr>
        <p:spPr>
          <a:xfrm>
            <a:off x="142887" y="815927"/>
            <a:ext cx="7487947" cy="307777"/>
          </a:xfrm>
          <a:prstGeom prst="rect">
            <a:avLst/>
          </a:prstGeom>
          <a:noFill/>
        </p:spPr>
        <p:txBody>
          <a:bodyPr wrap="none" rtlCol="0">
            <a:spAutoFit/>
          </a:bodyPr>
          <a:lstStyle/>
          <a:p>
            <a:r>
              <a:rPr lang="en-IN" dirty="0"/>
              <a:t>Segregate Numerical and Categorical Variable is useful to do process fast and easily plotting</a:t>
            </a:r>
          </a:p>
        </p:txBody>
      </p:sp>
      <p:pic>
        <p:nvPicPr>
          <p:cNvPr id="4" name="Picture 3"/>
          <p:cNvPicPr>
            <a:picLocks noChangeAspect="1"/>
          </p:cNvPicPr>
          <p:nvPr/>
        </p:nvPicPr>
        <p:blipFill>
          <a:blip r:embed="rId2"/>
          <a:stretch>
            <a:fillRect/>
          </a:stretch>
        </p:blipFill>
        <p:spPr>
          <a:xfrm>
            <a:off x="142887" y="1233944"/>
            <a:ext cx="5864017" cy="3103091"/>
          </a:xfrm>
          <a:prstGeom prst="rect">
            <a:avLst/>
          </a:prstGeom>
          <a:ln w="3175">
            <a:solidFill>
              <a:schemeClr val="tx1"/>
            </a:solidFill>
          </a:ln>
        </p:spPr>
      </p:pic>
      <p:sp>
        <p:nvSpPr>
          <p:cNvPr id="5" name="Rounded Rectangular Callout 4"/>
          <p:cNvSpPr/>
          <p:nvPr/>
        </p:nvSpPr>
        <p:spPr>
          <a:xfrm>
            <a:off x="4369895" y="1366931"/>
            <a:ext cx="2154460" cy="617755"/>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not an object  it’s a numerical data</a:t>
            </a:r>
          </a:p>
        </p:txBody>
      </p:sp>
      <p:sp>
        <p:nvSpPr>
          <p:cNvPr id="7" name="Rounded Rectangular Callout 6"/>
          <p:cNvSpPr/>
          <p:nvPr/>
        </p:nvSpPr>
        <p:spPr>
          <a:xfrm>
            <a:off x="142887" y="4447275"/>
            <a:ext cx="2154460" cy="617755"/>
          </a:xfrm>
          <a:prstGeom prst="wedgeRoundRectCallout">
            <a:avLst>
              <a:gd name="adj1" fmla="val 58796"/>
              <a:gd name="adj2" fmla="val -9654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Output of numerical data</a:t>
            </a:r>
          </a:p>
        </p:txBody>
      </p:sp>
      <p:pic>
        <p:nvPicPr>
          <p:cNvPr id="8" name="Picture 7"/>
          <p:cNvPicPr>
            <a:picLocks noChangeAspect="1"/>
          </p:cNvPicPr>
          <p:nvPr/>
        </p:nvPicPr>
        <p:blipFill>
          <a:blip r:embed="rId3"/>
          <a:stretch>
            <a:fillRect/>
          </a:stretch>
        </p:blipFill>
        <p:spPr>
          <a:xfrm>
            <a:off x="4185149" y="2094926"/>
            <a:ext cx="4678412" cy="1391560"/>
          </a:xfrm>
          <a:prstGeom prst="rect">
            <a:avLst/>
          </a:prstGeom>
          <a:ln w="3175" cap="sq" cmpd="thickThin">
            <a:solidFill>
              <a:srgbClr val="000000"/>
            </a:solidFill>
            <a:prstDash val="solid"/>
            <a:miter lim="800000"/>
          </a:ln>
          <a:effectLst>
            <a:innerShdw blurRad="76200">
              <a:srgbClr val="000000"/>
            </a:innerShdw>
          </a:effectLst>
        </p:spPr>
      </p:pic>
      <p:sp>
        <p:nvSpPr>
          <p:cNvPr id="9" name="Rounded Rectangular Callout 8"/>
          <p:cNvSpPr/>
          <p:nvPr/>
        </p:nvSpPr>
        <p:spPr>
          <a:xfrm>
            <a:off x="6358001" y="3772027"/>
            <a:ext cx="2305485" cy="617755"/>
          </a:xfrm>
          <a:prstGeom prst="wedgeRoundRectCallout">
            <a:avLst>
              <a:gd name="adj1" fmla="val 35289"/>
              <a:gd name="adj2" fmla="val -2627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equal to object then it’s a categorical data</a:t>
            </a:r>
          </a:p>
        </p:txBody>
      </p:sp>
    </p:spTree>
    <p:extLst>
      <p:ext uri="{BB962C8B-B14F-4D97-AF65-F5344CB8AC3E}">
        <p14:creationId xmlns:p14="http://schemas.microsoft.com/office/powerpoint/2010/main" xmlns="" val="3696242838"/>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smtClean="0"/>
              <a:t>Contents:</a:t>
            </a:r>
            <a:endParaRPr lang="en-IN" dirty="0"/>
          </a:p>
        </p:txBody>
      </p:sp>
      <p:sp>
        <p:nvSpPr>
          <p:cNvPr id="3" name="Text Placeholder 2"/>
          <p:cNvSpPr>
            <a:spLocks noGrp="1"/>
          </p:cNvSpPr>
          <p:nvPr>
            <p:ph type="body" idx="1"/>
          </p:nvPr>
        </p:nvSpPr>
        <p:spPr>
          <a:xfrm>
            <a:off x="318279" y="723627"/>
            <a:ext cx="8220507" cy="4177294"/>
          </a:xfrm>
        </p:spPr>
        <p:txBody>
          <a:bodyPr/>
          <a:lstStyle/>
          <a:p>
            <a:pPr>
              <a:buClr>
                <a:schemeClr val="bg1">
                  <a:lumMod val="50000"/>
                </a:schemeClr>
              </a:buClr>
              <a:buAutoNum type="arabicPeriod"/>
            </a:pPr>
            <a:r>
              <a:rPr lang="en-IN" sz="2000" dirty="0">
                <a:solidFill>
                  <a:schemeClr val="accent4">
                    <a:lumMod val="50000"/>
                  </a:schemeClr>
                </a:solidFill>
              </a:rPr>
              <a:t>Introduction</a:t>
            </a:r>
          </a:p>
          <a:p>
            <a:pPr>
              <a:buClr>
                <a:schemeClr val="bg1">
                  <a:lumMod val="50000"/>
                </a:schemeClr>
              </a:buClr>
              <a:buAutoNum type="arabicPeriod"/>
            </a:pPr>
            <a:r>
              <a:rPr lang="en-IN" sz="2000" dirty="0">
                <a:solidFill>
                  <a:schemeClr val="accent4">
                    <a:lumMod val="50000"/>
                  </a:schemeClr>
                </a:solidFill>
              </a:rPr>
              <a:t>Problem Statement</a:t>
            </a:r>
          </a:p>
          <a:p>
            <a:pPr>
              <a:buClr>
                <a:schemeClr val="bg1">
                  <a:lumMod val="50000"/>
                </a:schemeClr>
              </a:buClr>
              <a:buFont typeface="Arial"/>
              <a:buAutoNum type="arabicPeriod"/>
            </a:pPr>
            <a:r>
              <a:rPr lang="en-IN" sz="2000" dirty="0">
                <a:solidFill>
                  <a:schemeClr val="accent4">
                    <a:lumMod val="50000"/>
                  </a:schemeClr>
                </a:solidFill>
              </a:rPr>
              <a:t>Dataset Description</a:t>
            </a:r>
          </a:p>
          <a:p>
            <a:pPr marL="1202600" lvl="2" indent="-342900">
              <a:lnSpc>
                <a:spcPct val="50000"/>
              </a:lnSpc>
              <a:spcBef>
                <a:spcPts val="1200"/>
              </a:spcBef>
              <a:buClr>
                <a:schemeClr val="bg1">
                  <a:lumMod val="50000"/>
                </a:schemeClr>
              </a:buClr>
              <a:buFont typeface="+mj-lt"/>
              <a:buAutoNum type="alphaLcParenR"/>
            </a:pPr>
            <a:r>
              <a:rPr lang="en-IN" sz="1800" dirty="0">
                <a:solidFill>
                  <a:schemeClr val="accent4">
                    <a:lumMod val="50000"/>
                  </a:schemeClr>
                </a:solidFill>
              </a:rPr>
              <a:t>Play store App Data</a:t>
            </a:r>
          </a:p>
          <a:p>
            <a:pPr marL="1202600" lvl="2" indent="-342900">
              <a:lnSpc>
                <a:spcPct val="50000"/>
              </a:lnSpc>
              <a:spcBef>
                <a:spcPts val="1200"/>
              </a:spcBef>
              <a:buClr>
                <a:schemeClr val="bg1">
                  <a:lumMod val="50000"/>
                </a:schemeClr>
              </a:buClr>
              <a:buFont typeface="+mj-lt"/>
              <a:buAutoNum type="alphaLcParenR"/>
            </a:pPr>
            <a:r>
              <a:rPr lang="en-IN" sz="1800" dirty="0">
                <a:solidFill>
                  <a:schemeClr val="accent4">
                    <a:lumMod val="50000"/>
                  </a:schemeClr>
                </a:solidFill>
              </a:rPr>
              <a:t>User Reviews Data</a:t>
            </a:r>
          </a:p>
          <a:p>
            <a:pPr>
              <a:buClr>
                <a:schemeClr val="bg1">
                  <a:lumMod val="50000"/>
                </a:schemeClr>
              </a:buClr>
              <a:buFont typeface="Arial"/>
              <a:buAutoNum type="arabicPeriod"/>
            </a:pPr>
            <a:r>
              <a:rPr lang="en-IN" sz="2000" dirty="0">
                <a:solidFill>
                  <a:schemeClr val="accent4">
                    <a:lumMod val="50000"/>
                  </a:schemeClr>
                </a:solidFill>
              </a:rPr>
              <a:t>Data Processing Flowchart</a:t>
            </a:r>
          </a:p>
          <a:p>
            <a:pPr>
              <a:buClr>
                <a:schemeClr val="bg1">
                  <a:lumMod val="50000"/>
                </a:schemeClr>
              </a:buClr>
              <a:buAutoNum type="arabicPeriod"/>
            </a:pPr>
            <a:r>
              <a:rPr lang="en-IN" sz="2000" dirty="0">
                <a:solidFill>
                  <a:schemeClr val="accent4">
                    <a:lumMod val="50000"/>
                  </a:schemeClr>
                </a:solidFill>
              </a:rPr>
              <a:t>Import Libraries</a:t>
            </a:r>
          </a:p>
          <a:p>
            <a:pPr>
              <a:buClr>
                <a:schemeClr val="bg1">
                  <a:lumMod val="50000"/>
                </a:schemeClr>
              </a:buClr>
              <a:buAutoNum type="arabicPeriod"/>
            </a:pPr>
            <a:r>
              <a:rPr lang="en-IN" sz="2000" dirty="0">
                <a:solidFill>
                  <a:schemeClr val="accent4">
                    <a:lumMod val="50000"/>
                  </a:schemeClr>
                </a:solidFill>
              </a:rPr>
              <a:t>Data Loading</a:t>
            </a:r>
          </a:p>
          <a:p>
            <a:pPr>
              <a:buClr>
                <a:schemeClr val="bg1">
                  <a:lumMod val="50000"/>
                </a:schemeClr>
              </a:buClr>
              <a:buFont typeface="Arial"/>
              <a:buAutoNum type="arabicPeriod"/>
            </a:pPr>
            <a:r>
              <a:rPr lang="en-GB" sz="2000" dirty="0">
                <a:solidFill>
                  <a:schemeClr val="accent4">
                    <a:lumMod val="50000"/>
                  </a:schemeClr>
                </a:solidFill>
              </a:rPr>
              <a:t>Null values Imputation / Data Cleaning </a:t>
            </a:r>
          </a:p>
          <a:p>
            <a:pPr>
              <a:buClr>
                <a:schemeClr val="bg1">
                  <a:lumMod val="50000"/>
                </a:schemeClr>
              </a:buClr>
              <a:buAutoNum type="arabicPeriod"/>
            </a:pPr>
            <a:r>
              <a:rPr lang="en-IN" sz="2000" dirty="0">
                <a:solidFill>
                  <a:schemeClr val="accent4">
                    <a:lumMod val="50000"/>
                  </a:schemeClr>
                </a:solidFill>
              </a:rPr>
              <a:t>Data Segregation</a:t>
            </a:r>
          </a:p>
          <a:p>
            <a:pPr>
              <a:buClr>
                <a:schemeClr val="bg1">
                  <a:lumMod val="50000"/>
                </a:schemeClr>
              </a:buClr>
              <a:buAutoNum type="arabicPeriod"/>
            </a:pPr>
            <a:r>
              <a:rPr lang="en-IN" sz="2000" dirty="0">
                <a:solidFill>
                  <a:schemeClr val="accent4">
                    <a:lumMod val="50000"/>
                  </a:schemeClr>
                </a:solidFill>
              </a:rPr>
              <a:t>Exploratory &amp; Visualization Analysis </a:t>
            </a:r>
          </a:p>
          <a:p>
            <a:pPr>
              <a:buClr>
                <a:schemeClr val="bg1">
                  <a:lumMod val="50000"/>
                </a:schemeClr>
              </a:buClr>
              <a:buFont typeface="Arial"/>
              <a:buAutoNum type="arabicPeriod"/>
            </a:pPr>
            <a:r>
              <a:rPr lang="en-IN" sz="2000" dirty="0">
                <a:solidFill>
                  <a:schemeClr val="accent4">
                    <a:lumMod val="50000"/>
                  </a:schemeClr>
                </a:solidFill>
              </a:rPr>
              <a:t>Conclusion</a:t>
            </a:r>
          </a:p>
          <a:p>
            <a:pPr>
              <a:buClr>
                <a:schemeClr val="bg1">
                  <a:lumMod val="50000"/>
                </a:schemeClr>
              </a:buClr>
              <a:buFont typeface="Arial"/>
              <a:buAutoNum type="arabicPeriod"/>
            </a:pPr>
            <a:endParaRPr lang="en-IN" sz="2000" dirty="0">
              <a:solidFill>
                <a:schemeClr val="accent4">
                  <a:lumMod val="50000"/>
                </a:schemeClr>
              </a:solidFill>
            </a:endParaRPr>
          </a:p>
          <a:p>
            <a:pPr>
              <a:buClr>
                <a:schemeClr val="bg1">
                  <a:lumMod val="50000"/>
                </a:schemeClr>
              </a:buClr>
              <a:buFont typeface="Arial"/>
              <a:buAutoNum type="arabicPeriod"/>
            </a:pPr>
            <a:endParaRPr lang="en-IN" sz="2000" dirty="0">
              <a:solidFill>
                <a:schemeClr val="accent4">
                  <a:lumMod val="50000"/>
                </a:schemeClr>
              </a:solidFill>
            </a:endParaRPr>
          </a:p>
          <a:p>
            <a:pPr>
              <a:buClr>
                <a:schemeClr val="bg1">
                  <a:lumMod val="50000"/>
                </a:schemeClr>
              </a:buClr>
              <a:buAutoNum type="arabicPeriod"/>
            </a:pPr>
            <a:endParaRPr lang="en-IN" sz="2000" dirty="0">
              <a:solidFill>
                <a:schemeClr val="accent4">
                  <a:lumMod val="50000"/>
                </a:schemeClr>
              </a:solidFill>
            </a:endParaRPr>
          </a:p>
          <a:p>
            <a:pPr>
              <a:buClr>
                <a:schemeClr val="bg1">
                  <a:lumMod val="50000"/>
                </a:schemeClr>
              </a:buClr>
              <a:buAutoNum type="arabicPeriod"/>
            </a:pPr>
            <a:endParaRPr lang="en-IN" sz="2000" dirty="0">
              <a:solidFill>
                <a:schemeClr val="accent4">
                  <a:lumMod val="50000"/>
                </a:schemeClr>
              </a:solidFill>
            </a:endParaRPr>
          </a:p>
          <a:p>
            <a:pPr>
              <a:buClr>
                <a:schemeClr val="tx1">
                  <a:lumMod val="60000"/>
                  <a:lumOff val="40000"/>
                </a:schemeClr>
              </a:buClr>
              <a:buFont typeface="+mj-lt"/>
              <a:buAutoNum type="arabicPeriod"/>
            </a:pPr>
            <a:endParaRPr lang="en-IN" sz="2000" dirty="0">
              <a:solidFill>
                <a:schemeClr val="accent4">
                  <a:lumMod val="50000"/>
                </a:schemeClr>
              </a:solidFill>
            </a:endParaRPr>
          </a:p>
        </p:txBody>
      </p:sp>
    </p:spTree>
    <p:extLst>
      <p:ext uri="{BB962C8B-B14F-4D97-AF65-F5344CB8AC3E}">
        <p14:creationId xmlns:p14="http://schemas.microsoft.com/office/powerpoint/2010/main" xmlns="" val="94826106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noAutofit/>
          </a:bodyPr>
          <a:lstStyle/>
          <a:p>
            <a:pPr lvl="0"/>
            <a:r>
              <a:rPr lang="en-IN" sz="2000" b="1" dirty="0"/>
              <a:t/>
            </a:r>
            <a:br>
              <a:rPr lang="en-IN" sz="2000" b="1" dirty="0"/>
            </a:br>
            <a:r>
              <a:rPr lang="en-IN" sz="3600" b="1" dirty="0" smtClean="0"/>
              <a:t>Data Visualisation </a:t>
            </a:r>
            <a:endParaRPr lang="en-IN" sz="2000" b="1" dirty="0"/>
          </a:p>
        </p:txBody>
      </p:sp>
      <p:sp>
        <p:nvSpPr>
          <p:cNvPr id="3" name="Rectangle 2"/>
          <p:cNvSpPr/>
          <p:nvPr/>
        </p:nvSpPr>
        <p:spPr>
          <a:xfrm>
            <a:off x="142887" y="731520"/>
            <a:ext cx="8382135" cy="4185761"/>
          </a:xfrm>
          <a:prstGeom prst="rect">
            <a:avLst/>
          </a:prstGeom>
        </p:spPr>
        <p:txBody>
          <a:bodyPr wrap="square">
            <a:spAutoFit/>
          </a:bodyPr>
          <a:lstStyle/>
          <a:p>
            <a:pPr algn="just">
              <a:buFont typeface="Arial" panose="020B0604020202020204" pitchFamily="34" charset="0"/>
              <a:buChar char="•"/>
            </a:pPr>
            <a:r>
              <a:rPr lang="en-GB" b="1" u="sng" dirty="0">
                <a:solidFill>
                  <a:srgbClr val="4A4E57"/>
                </a:solidFill>
                <a:latin typeface="+mn-lt"/>
              </a:rPr>
              <a:t>Correlations in Relationships</a:t>
            </a:r>
            <a:r>
              <a:rPr lang="en-GB" b="1" dirty="0">
                <a:solidFill>
                  <a:srgbClr val="4A4E57"/>
                </a:solidFill>
                <a:latin typeface="+mn-lt"/>
              </a:rPr>
              <a:t>: </a:t>
            </a:r>
            <a:r>
              <a:rPr lang="en-GB" dirty="0">
                <a:solidFill>
                  <a:srgbClr val="4A4E57"/>
                </a:solidFill>
                <a:latin typeface="+mn-lt"/>
              </a:rPr>
              <a:t>Without data visualization, it is challenging </a:t>
            </a:r>
            <a:r>
              <a:rPr lang="en-GB" dirty="0">
                <a:solidFill>
                  <a:schemeClr val="accent1">
                    <a:lumMod val="50000"/>
                  </a:schemeClr>
                </a:solidFill>
                <a:latin typeface="+mn-lt"/>
              </a:rPr>
              <a:t>to identify the correlations between the relationship of independent variables</a:t>
            </a:r>
            <a:r>
              <a:rPr lang="en-GB" dirty="0">
                <a:solidFill>
                  <a:srgbClr val="4A4E57"/>
                </a:solidFill>
                <a:latin typeface="+mn-lt"/>
              </a:rPr>
              <a:t>. By making sense of those independent variables, we can </a:t>
            </a:r>
            <a:r>
              <a:rPr lang="en-GB" dirty="0">
                <a:solidFill>
                  <a:srgbClr val="7030A0"/>
                </a:solidFill>
                <a:latin typeface="+mn-lt"/>
              </a:rPr>
              <a:t>make better business decisions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Trends Over Time</a:t>
            </a:r>
            <a:r>
              <a:rPr lang="en-GB" b="1" dirty="0">
                <a:solidFill>
                  <a:srgbClr val="4A4E57"/>
                </a:solidFill>
                <a:latin typeface="+mn-lt"/>
              </a:rPr>
              <a:t>: </a:t>
            </a:r>
            <a:r>
              <a:rPr lang="en-GB" dirty="0">
                <a:solidFill>
                  <a:srgbClr val="4A4E57"/>
                </a:solidFill>
                <a:latin typeface="+mn-lt"/>
              </a:rPr>
              <a:t>While this seems like an obvious use of data visualization, it is also one of the most valuable applications. It’s</a:t>
            </a:r>
            <a:r>
              <a:rPr lang="en-GB" dirty="0">
                <a:solidFill>
                  <a:schemeClr val="accent4">
                    <a:lumMod val="50000"/>
                  </a:schemeClr>
                </a:solidFill>
                <a:latin typeface="+mn-lt"/>
              </a:rPr>
              <a:t> impossible to make predictions without having the necessary information from the past and present.</a:t>
            </a:r>
            <a:r>
              <a:rPr lang="en-GB" dirty="0">
                <a:solidFill>
                  <a:srgbClr val="4A4E57"/>
                </a:solidFill>
                <a:latin typeface="+mn-lt"/>
              </a:rPr>
              <a:t> Trends over time tell us </a:t>
            </a:r>
            <a:r>
              <a:rPr lang="en-GB" dirty="0">
                <a:solidFill>
                  <a:srgbClr val="7030A0"/>
                </a:solidFill>
                <a:latin typeface="+mn-lt"/>
              </a:rPr>
              <a:t>where we were and where we can potentially go</a:t>
            </a:r>
            <a:r>
              <a:rPr lang="en-GB" dirty="0">
                <a:solidFill>
                  <a:srgbClr val="4A4E57"/>
                </a:solidFill>
                <a:latin typeface="+mn-lt"/>
              </a:rPr>
              <a:t>.</a:t>
            </a:r>
            <a:r>
              <a:rPr lang="en-GB" b="1" dirty="0">
                <a:solidFill>
                  <a:srgbClr val="4A4E57"/>
                </a:solidFill>
                <a:latin typeface="+mn-lt"/>
              </a:rPr>
              <a:t> </a:t>
            </a:r>
            <a:endParaRPr lang="en-GB" dirty="0">
              <a:solidFill>
                <a:srgbClr val="4A4E57"/>
              </a:solidFill>
              <a:latin typeface="+mn-lt"/>
            </a:endParaRPr>
          </a:p>
          <a:p>
            <a:pPr algn="just">
              <a:buFont typeface="Arial" panose="020B0604020202020204" pitchFamily="34" charset="0"/>
              <a:buChar char="•"/>
            </a:pPr>
            <a:r>
              <a:rPr lang="en-GB" b="1" u="sng" dirty="0">
                <a:solidFill>
                  <a:srgbClr val="4A4E57"/>
                </a:solidFill>
                <a:latin typeface="+mn-lt"/>
              </a:rPr>
              <a:t>Frequency</a:t>
            </a:r>
            <a:r>
              <a:rPr lang="en-GB" b="1" dirty="0">
                <a:solidFill>
                  <a:srgbClr val="4A4E57"/>
                </a:solidFill>
                <a:latin typeface="+mn-lt"/>
              </a:rPr>
              <a:t>:</a:t>
            </a:r>
            <a:r>
              <a:rPr lang="en-GB" dirty="0">
                <a:solidFill>
                  <a:srgbClr val="4A4E57"/>
                </a:solidFill>
                <a:latin typeface="+mn-lt"/>
              </a:rPr>
              <a:t> Closely related to trends over time is frequency. By </a:t>
            </a:r>
            <a:r>
              <a:rPr lang="en-GB" dirty="0">
                <a:solidFill>
                  <a:schemeClr val="accent4">
                    <a:lumMod val="50000"/>
                  </a:schemeClr>
                </a:solidFill>
                <a:latin typeface="+mn-lt"/>
              </a:rPr>
              <a:t>examining the rate, or how often, customers purchase and when they buy gives us a better feel for how potential new customers </a:t>
            </a:r>
            <a:r>
              <a:rPr lang="en-GB" dirty="0">
                <a:solidFill>
                  <a:srgbClr val="4A4E57"/>
                </a:solidFill>
                <a:latin typeface="+mn-lt"/>
              </a:rPr>
              <a:t>might act and react </a:t>
            </a:r>
            <a:r>
              <a:rPr lang="en-GB" dirty="0">
                <a:solidFill>
                  <a:srgbClr val="7030A0"/>
                </a:solidFill>
                <a:latin typeface="+mn-lt"/>
              </a:rPr>
              <a:t>to different marketing and customer acquisition strategies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Examining the Market</a:t>
            </a:r>
            <a:r>
              <a:rPr lang="en-GB" b="1" dirty="0">
                <a:solidFill>
                  <a:srgbClr val="4A4E57"/>
                </a:solidFill>
                <a:latin typeface="+mn-lt"/>
              </a:rPr>
              <a:t>: </a:t>
            </a:r>
            <a:r>
              <a:rPr lang="en-GB" dirty="0">
                <a:solidFill>
                  <a:srgbClr val="4A4E57"/>
                </a:solidFill>
                <a:latin typeface="+mn-lt"/>
              </a:rPr>
              <a:t>Data visualization takes the information from different markets to give you insights into </a:t>
            </a:r>
            <a:r>
              <a:rPr lang="en-GB" dirty="0">
                <a:solidFill>
                  <a:schemeClr val="accent4">
                    <a:lumMod val="50000"/>
                  </a:schemeClr>
                </a:solidFill>
                <a:latin typeface="+mn-lt"/>
              </a:rPr>
              <a:t>which audiences to focus your attention on and which ones to stay away from</a:t>
            </a:r>
            <a:r>
              <a:rPr lang="en-GB" dirty="0">
                <a:solidFill>
                  <a:srgbClr val="4A4E57"/>
                </a:solidFill>
                <a:latin typeface="+mn-lt"/>
              </a:rPr>
              <a:t>. We get a </a:t>
            </a:r>
            <a:r>
              <a:rPr lang="en-GB" dirty="0">
                <a:solidFill>
                  <a:srgbClr val="7030A0"/>
                </a:solidFill>
                <a:latin typeface="+mn-lt"/>
              </a:rPr>
              <a:t>clearer picture of the opportunities within those markets by displaying this data on various charts and graphs.</a:t>
            </a:r>
          </a:p>
          <a:p>
            <a:pPr algn="just">
              <a:buFont typeface="Arial" panose="020B0604020202020204" pitchFamily="34" charset="0"/>
              <a:buChar char="•"/>
            </a:pPr>
            <a:r>
              <a:rPr lang="en-GB" b="1" u="sng" dirty="0">
                <a:solidFill>
                  <a:srgbClr val="4A4E57"/>
                </a:solidFill>
                <a:latin typeface="+mn-lt"/>
              </a:rPr>
              <a:t>Risk and Reward</a:t>
            </a:r>
            <a:r>
              <a:rPr lang="en-GB" b="1" dirty="0">
                <a:solidFill>
                  <a:srgbClr val="4A4E57"/>
                </a:solidFill>
                <a:latin typeface="+mn-lt"/>
              </a:rPr>
              <a:t>: </a:t>
            </a:r>
            <a:r>
              <a:rPr lang="en-GB" dirty="0">
                <a:solidFill>
                  <a:srgbClr val="4A4E57"/>
                </a:solidFill>
                <a:latin typeface="+mn-lt"/>
              </a:rPr>
              <a:t>Looking at value and risk metrics requires expertise because, </a:t>
            </a:r>
            <a:r>
              <a:rPr lang="en-GB" dirty="0">
                <a:solidFill>
                  <a:schemeClr val="accent4">
                    <a:lumMod val="50000"/>
                  </a:schemeClr>
                </a:solidFill>
                <a:latin typeface="+mn-lt"/>
              </a:rPr>
              <a:t>without data visualization, we must interpret complicated spreadsheets and numbers</a:t>
            </a:r>
            <a:r>
              <a:rPr lang="en-GB" dirty="0">
                <a:solidFill>
                  <a:srgbClr val="4A4E57"/>
                </a:solidFill>
                <a:latin typeface="+mn-lt"/>
              </a:rPr>
              <a:t>. Once information is visualized, we can then </a:t>
            </a:r>
            <a:r>
              <a:rPr lang="en-GB" dirty="0">
                <a:solidFill>
                  <a:srgbClr val="7030A0"/>
                </a:solidFill>
                <a:latin typeface="+mn-lt"/>
              </a:rPr>
              <a:t>pinpoint areas that may or may not require action</a:t>
            </a:r>
            <a:r>
              <a:rPr lang="en-GB" dirty="0">
                <a:solidFill>
                  <a:srgbClr val="4A4E57"/>
                </a:solidFill>
                <a:latin typeface="+mn-lt"/>
              </a:rPr>
              <a:t>.</a:t>
            </a:r>
          </a:p>
          <a:p>
            <a:pPr algn="just">
              <a:buFont typeface="Arial" panose="020B0604020202020204" pitchFamily="34" charset="0"/>
              <a:buChar char="•"/>
            </a:pPr>
            <a:r>
              <a:rPr lang="en-GB" b="1" u="sng" dirty="0">
                <a:solidFill>
                  <a:srgbClr val="4A4E57"/>
                </a:solidFill>
                <a:latin typeface="+mn-lt"/>
              </a:rPr>
              <a:t>Reacting to the Market:</a:t>
            </a:r>
            <a:r>
              <a:rPr lang="en-GB" b="1" dirty="0">
                <a:solidFill>
                  <a:srgbClr val="4A4E57"/>
                </a:solidFill>
                <a:latin typeface="+mn-lt"/>
              </a:rPr>
              <a:t> </a:t>
            </a:r>
            <a:r>
              <a:rPr lang="en-GB" dirty="0">
                <a:solidFill>
                  <a:srgbClr val="4A4E57"/>
                </a:solidFill>
                <a:latin typeface="+mn-lt"/>
              </a:rPr>
              <a:t>The </a:t>
            </a:r>
            <a:r>
              <a:rPr lang="en-GB" dirty="0">
                <a:solidFill>
                  <a:schemeClr val="accent4">
                    <a:lumMod val="50000"/>
                  </a:schemeClr>
                </a:solidFill>
                <a:latin typeface="+mn-lt"/>
              </a:rPr>
              <a:t>ability to obtain information quickly and easily with data displayed clearly on a functional dashboard allows businesses to act and respond to findings swiftly</a:t>
            </a:r>
            <a:r>
              <a:rPr lang="en-GB" dirty="0">
                <a:solidFill>
                  <a:srgbClr val="4A4E57"/>
                </a:solidFill>
                <a:latin typeface="+mn-lt"/>
              </a:rPr>
              <a:t> and helps to </a:t>
            </a:r>
            <a:r>
              <a:rPr lang="en-GB" dirty="0">
                <a:solidFill>
                  <a:srgbClr val="7030A0"/>
                </a:solidFill>
                <a:latin typeface="+mn-lt"/>
              </a:rPr>
              <a:t>avoid making mistakes.</a:t>
            </a:r>
          </a:p>
        </p:txBody>
      </p:sp>
    </p:spTree>
    <p:extLst>
      <p:ext uri="{BB962C8B-B14F-4D97-AF65-F5344CB8AC3E}">
        <p14:creationId xmlns:p14="http://schemas.microsoft.com/office/powerpoint/2010/main" xmlns="" val="1272698227"/>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1"/>
            <a:ext cx="8520600" cy="684155"/>
          </a:xfrm>
        </p:spPr>
        <p:txBody>
          <a:bodyPr>
            <a:noAutofit/>
          </a:bodyPr>
          <a:lstStyle/>
          <a:p>
            <a:r>
              <a:rPr lang="en-US" sz="2400" b="1" dirty="0" smtClean="0"/>
              <a:t>Problem 1: </a:t>
            </a:r>
            <a:r>
              <a:rPr lang="en-US" sz="2400" b="1" i="1" dirty="0" smtClean="0"/>
              <a:t>How many Android Version Supported Apps Across the Whole Database ?</a:t>
            </a:r>
            <a:endParaRPr lang="en-US" sz="2400" b="1" dirty="0"/>
          </a:p>
        </p:txBody>
      </p:sp>
      <p:pic>
        <p:nvPicPr>
          <p:cNvPr id="5" name="Picture 4" descr="jijijijij.png"/>
          <p:cNvPicPr>
            <a:picLocks noChangeAspect="1"/>
          </p:cNvPicPr>
          <p:nvPr/>
        </p:nvPicPr>
        <p:blipFill>
          <a:blip r:embed="rId2"/>
          <a:stretch>
            <a:fillRect/>
          </a:stretch>
        </p:blipFill>
        <p:spPr>
          <a:xfrm>
            <a:off x="206068" y="624949"/>
            <a:ext cx="5784732" cy="4400139"/>
          </a:xfrm>
          <a:prstGeom prst="rect">
            <a:avLst/>
          </a:prstGeom>
        </p:spPr>
      </p:pic>
      <p:sp>
        <p:nvSpPr>
          <p:cNvPr id="7" name="Rectangle 6"/>
          <p:cNvSpPr/>
          <p:nvPr/>
        </p:nvSpPr>
        <p:spPr>
          <a:xfrm>
            <a:off x="5841634" y="703890"/>
            <a:ext cx="3190533" cy="2462213"/>
          </a:xfrm>
          <a:prstGeom prst="rect">
            <a:avLst/>
          </a:prstGeom>
        </p:spPr>
        <p:txBody>
          <a:bodyPr wrap="square">
            <a:spAutoFit/>
          </a:bodyPr>
          <a:lstStyle/>
          <a:p>
            <a:r>
              <a:rPr lang="en-US" b="1" dirty="0" smtClean="0">
                <a:solidFill>
                  <a:schemeClr val="accent1">
                    <a:lumMod val="50000"/>
                  </a:schemeClr>
                </a:solidFill>
              </a:rPr>
              <a:t>Summary:</a:t>
            </a:r>
          </a:p>
          <a:p>
            <a:endParaRPr lang="en-US" b="1" dirty="0" smtClean="0">
              <a:solidFill>
                <a:schemeClr val="accent1">
                  <a:lumMod val="50000"/>
                </a:schemeClr>
              </a:solidFill>
            </a:endParaRPr>
          </a:p>
          <a:p>
            <a:r>
              <a:rPr lang="en-US" b="1" dirty="0" smtClean="0">
                <a:solidFill>
                  <a:schemeClr val="accent1">
                    <a:lumMod val="50000"/>
                  </a:schemeClr>
                </a:solidFill>
              </a:rPr>
              <a:t>After identifying the  total distributation percentage on data given details of more app supported Android OS versions . Basically android 4.0 and above version supported app ratio is very higher and more then 60% app's support only on android 4.0 and above version.</a:t>
            </a:r>
            <a:endParaRPr lang="en-US" b="1" dirty="0">
              <a:solidFill>
                <a:schemeClr val="accent1">
                  <a:lumMod val="50000"/>
                </a:schemeClr>
              </a:solidFill>
            </a:endParaRPr>
          </a:p>
        </p:txBody>
      </p:sp>
    </p:spTree>
    <p:extLst>
      <p:ext uri="{BB962C8B-B14F-4D97-AF65-F5344CB8AC3E}">
        <p14:creationId xmlns:p14="http://schemas.microsoft.com/office/powerpoint/2010/main" xmlns="" val="3818552945"/>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45" y="0"/>
            <a:ext cx="8520600" cy="572700"/>
          </a:xfrm>
          <a:noFill/>
          <a:ln>
            <a:noFill/>
          </a:ln>
        </p:spPr>
        <p:txBody>
          <a:bodyPr spcFirstLastPara="1" wrap="square" lIns="91425" tIns="91425" rIns="91425" bIns="91425" anchor="t" anchorCtr="0">
            <a:noAutofit/>
          </a:bodyPr>
          <a:lstStyle/>
          <a:p>
            <a:r>
              <a:rPr lang="en-US" sz="2000" b="1" dirty="0" smtClean="0"/>
              <a:t>Problem 2: What are the top most competing categories in play store ?</a:t>
            </a:r>
            <a:br>
              <a:rPr lang="en-US" sz="2000" b="1" dirty="0" smtClean="0"/>
            </a:br>
            <a:endParaRPr lang="en-IN" sz="2000" b="1" dirty="0"/>
          </a:p>
        </p:txBody>
      </p:sp>
      <p:pic>
        <p:nvPicPr>
          <p:cNvPr id="8" name="Picture 7" descr="aaka.png"/>
          <p:cNvPicPr>
            <a:picLocks noChangeAspect="1"/>
          </p:cNvPicPr>
          <p:nvPr/>
        </p:nvPicPr>
        <p:blipFill>
          <a:blip r:embed="rId2"/>
          <a:stretch>
            <a:fillRect/>
          </a:stretch>
        </p:blipFill>
        <p:spPr>
          <a:xfrm>
            <a:off x="0" y="585633"/>
            <a:ext cx="9100819" cy="4381071"/>
          </a:xfrm>
          <a:prstGeom prst="rect">
            <a:avLst/>
          </a:prstGeom>
        </p:spPr>
      </p:pic>
    </p:spTree>
    <p:extLst>
      <p:ext uri="{BB962C8B-B14F-4D97-AF65-F5344CB8AC3E}">
        <p14:creationId xmlns:p14="http://schemas.microsoft.com/office/powerpoint/2010/main" xmlns="" val="3541647455"/>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22" y="-1"/>
            <a:ext cx="8453283" cy="598637"/>
          </a:xfrm>
          <a:noFill/>
          <a:ln>
            <a:noFill/>
          </a:ln>
        </p:spPr>
        <p:txBody>
          <a:bodyPr spcFirstLastPara="1" wrap="square" lIns="91425" tIns="91425" rIns="91425" bIns="91425" anchor="t" anchorCtr="0">
            <a:noAutofit/>
          </a:bodyPr>
          <a:lstStyle/>
          <a:p>
            <a:r>
              <a:rPr lang="en-US" sz="2400" b="1" dirty="0" smtClean="0"/>
              <a:t>Problem 3: What is the Paid and Free apps ratio? from all apps ?</a:t>
            </a:r>
            <a:endParaRPr lang="en-IN" sz="2400" b="1" dirty="0"/>
          </a:p>
        </p:txBody>
      </p:sp>
      <p:pic>
        <p:nvPicPr>
          <p:cNvPr id="5" name="Picture 4" descr="tyty.png"/>
          <p:cNvPicPr>
            <a:picLocks noChangeAspect="1"/>
          </p:cNvPicPr>
          <p:nvPr/>
        </p:nvPicPr>
        <p:blipFill>
          <a:blip r:embed="rId2"/>
          <a:stretch>
            <a:fillRect/>
          </a:stretch>
        </p:blipFill>
        <p:spPr>
          <a:xfrm>
            <a:off x="105255" y="495243"/>
            <a:ext cx="5039068" cy="4448966"/>
          </a:xfrm>
          <a:prstGeom prst="rect">
            <a:avLst/>
          </a:prstGeom>
        </p:spPr>
      </p:pic>
      <p:sp>
        <p:nvSpPr>
          <p:cNvPr id="10" name="TextBox 9"/>
          <p:cNvSpPr txBox="1"/>
          <p:nvPr/>
        </p:nvSpPr>
        <p:spPr>
          <a:xfrm>
            <a:off x="5335096" y="585479"/>
            <a:ext cx="3539189" cy="2031325"/>
          </a:xfrm>
          <a:prstGeom prst="rect">
            <a:avLst/>
          </a:prstGeom>
          <a:noFill/>
        </p:spPr>
        <p:txBody>
          <a:bodyPr wrap="square" rtlCol="0">
            <a:spAutoFit/>
          </a:bodyPr>
          <a:lstStyle/>
          <a:p>
            <a:r>
              <a:rPr lang="en-US" b="1" dirty="0" smtClean="0">
                <a:solidFill>
                  <a:schemeClr val="accent1">
                    <a:lumMod val="50000"/>
                  </a:schemeClr>
                </a:solidFill>
              </a:rPr>
              <a:t>Summary:</a:t>
            </a:r>
          </a:p>
          <a:p>
            <a:endParaRPr lang="en-US" b="1" dirty="0" smtClean="0">
              <a:solidFill>
                <a:schemeClr val="accent1">
                  <a:lumMod val="50000"/>
                </a:schemeClr>
              </a:solidFill>
            </a:endParaRPr>
          </a:p>
          <a:p>
            <a:r>
              <a:rPr lang="en-US" b="1" dirty="0" smtClean="0">
                <a:solidFill>
                  <a:schemeClr val="accent1">
                    <a:lumMod val="50000"/>
                  </a:schemeClr>
                </a:solidFill>
              </a:rPr>
              <a:t>A)None value in type column are 0.01%</a:t>
            </a:r>
          </a:p>
          <a:p>
            <a:r>
              <a:rPr lang="en-US" b="1" dirty="0" smtClean="0">
                <a:solidFill>
                  <a:schemeClr val="accent1">
                    <a:lumMod val="50000"/>
                  </a:schemeClr>
                </a:solidFill>
              </a:rPr>
              <a:t>B)Free apps in play store are 92.60%</a:t>
            </a:r>
          </a:p>
          <a:p>
            <a:r>
              <a:rPr lang="en-US" b="1" dirty="0" smtClean="0">
                <a:solidFill>
                  <a:schemeClr val="accent1">
                    <a:lumMod val="50000"/>
                  </a:schemeClr>
                </a:solidFill>
              </a:rPr>
              <a:t>C)Paid apps in play store are 7.39%</a:t>
            </a:r>
          </a:p>
          <a:p>
            <a:r>
              <a:rPr lang="en-US" b="1" dirty="0" smtClean="0">
                <a:solidFill>
                  <a:schemeClr val="accent1">
                    <a:lumMod val="50000"/>
                  </a:schemeClr>
                </a:solidFill>
              </a:rPr>
              <a:t>So, we can clearly see that only 7.39% are paid apps available on play store and the rest 92.60% are free.</a:t>
            </a:r>
          </a:p>
          <a:p>
            <a:endParaRPr lang="en-US" b="1" dirty="0"/>
          </a:p>
        </p:txBody>
      </p:sp>
    </p:spTree>
    <p:extLst>
      <p:ext uri="{BB962C8B-B14F-4D97-AF65-F5344CB8AC3E}">
        <p14:creationId xmlns:p14="http://schemas.microsoft.com/office/powerpoint/2010/main" xmlns="" val="2796411405"/>
      </p:ext>
    </p:extLst>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447" y="0"/>
            <a:ext cx="8520600" cy="572700"/>
          </a:xfrm>
          <a:noFill/>
          <a:ln>
            <a:noFill/>
          </a:ln>
        </p:spPr>
        <p:txBody>
          <a:bodyPr spcFirstLastPara="1" wrap="square" lIns="91425" tIns="91425" rIns="91425" bIns="91425" anchor="t" anchorCtr="0">
            <a:noAutofit/>
          </a:bodyPr>
          <a:lstStyle/>
          <a:p>
            <a:r>
              <a:rPr lang="en-US" sz="2400" b="1" dirty="0" smtClean="0"/>
              <a:t>Problem 4: What are the </a:t>
            </a:r>
            <a:r>
              <a:rPr lang="en-US" sz="2400" b="1" dirty="0" err="1" smtClean="0"/>
              <a:t>updatation</a:t>
            </a:r>
            <a:r>
              <a:rPr lang="en-US" sz="2400" b="1" dirty="0" smtClean="0"/>
              <a:t> details of apps by year? </a:t>
            </a:r>
            <a:br>
              <a:rPr lang="en-US" sz="2400" b="1" dirty="0" smtClean="0"/>
            </a:br>
            <a:endParaRPr lang="en-GB" sz="2400" b="1" dirty="0"/>
          </a:p>
        </p:txBody>
      </p:sp>
      <p:pic>
        <p:nvPicPr>
          <p:cNvPr id="5" name="Picture 4" descr="hama.png"/>
          <p:cNvPicPr>
            <a:picLocks noChangeAspect="1"/>
          </p:cNvPicPr>
          <p:nvPr/>
        </p:nvPicPr>
        <p:blipFill>
          <a:blip r:embed="rId2"/>
          <a:stretch>
            <a:fillRect/>
          </a:stretch>
        </p:blipFill>
        <p:spPr>
          <a:xfrm>
            <a:off x="177619" y="508277"/>
            <a:ext cx="6025827" cy="4550526"/>
          </a:xfrm>
          <a:prstGeom prst="rect">
            <a:avLst/>
          </a:prstGeom>
        </p:spPr>
      </p:pic>
      <p:sp>
        <p:nvSpPr>
          <p:cNvPr id="6" name="TextBox 5"/>
          <p:cNvSpPr txBox="1"/>
          <p:nvPr/>
        </p:nvSpPr>
        <p:spPr>
          <a:xfrm>
            <a:off x="6295545" y="592058"/>
            <a:ext cx="2723465" cy="2492990"/>
          </a:xfrm>
          <a:prstGeom prst="rect">
            <a:avLst/>
          </a:prstGeom>
          <a:noFill/>
        </p:spPr>
        <p:txBody>
          <a:bodyPr wrap="square" rtlCol="0">
            <a:spAutoFit/>
          </a:bodyPr>
          <a:lstStyle/>
          <a:p>
            <a:r>
              <a:rPr lang="en-US" sz="1600" b="1" dirty="0" smtClean="0">
                <a:solidFill>
                  <a:schemeClr val="accent1">
                    <a:lumMod val="50000"/>
                  </a:schemeClr>
                </a:solidFill>
              </a:rPr>
              <a:t>Summary: </a:t>
            </a:r>
          </a:p>
          <a:p>
            <a:endParaRPr lang="en-US" dirty="0" smtClean="0">
              <a:solidFill>
                <a:schemeClr val="accent1">
                  <a:lumMod val="50000"/>
                </a:schemeClr>
              </a:solidFill>
            </a:endParaRPr>
          </a:p>
          <a:p>
            <a:r>
              <a:rPr lang="en-US" b="1" dirty="0" smtClean="0">
                <a:solidFill>
                  <a:schemeClr val="accent1">
                    <a:lumMod val="50000"/>
                  </a:schemeClr>
                </a:solidFill>
              </a:rPr>
              <a:t>Here, we are analyzing the added apps and up gradation of apps on play store. So, its clearly visible that between time period 2017-2018, there are very wide range of app up gradation and addition occur.</a:t>
            </a:r>
          </a:p>
          <a:p>
            <a:endParaRPr lang="en-US" dirty="0" smtClean="0"/>
          </a:p>
          <a:p>
            <a:endParaRPr lang="en-US" dirty="0"/>
          </a:p>
        </p:txBody>
      </p:sp>
    </p:spTree>
    <p:extLst>
      <p:ext uri="{BB962C8B-B14F-4D97-AF65-F5344CB8AC3E}">
        <p14:creationId xmlns:p14="http://schemas.microsoft.com/office/powerpoint/2010/main" xmlns="" val="1695537698"/>
      </p:ext>
    </p:extLst>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685" y="0"/>
            <a:ext cx="8470994" cy="585479"/>
          </a:xfrm>
          <a:noFill/>
          <a:ln>
            <a:noFill/>
          </a:ln>
        </p:spPr>
        <p:txBody>
          <a:bodyPr spcFirstLastPara="1" wrap="square" lIns="91425" tIns="91425" rIns="91425" bIns="91425" anchor="t" anchorCtr="0">
            <a:noAutofit/>
          </a:bodyPr>
          <a:lstStyle/>
          <a:p>
            <a:r>
              <a:rPr lang="en-US" sz="2400" b="1" dirty="0" smtClean="0"/>
              <a:t>Problem 5: How the App pricing trend across popular categories ?</a:t>
            </a:r>
            <a:r>
              <a:rPr lang="en-US" sz="5400" b="1" dirty="0" smtClean="0"/>
              <a:t/>
            </a:r>
            <a:br>
              <a:rPr lang="en-US" sz="5400" b="1" dirty="0" smtClean="0"/>
            </a:br>
            <a:endParaRPr lang="en-IN" sz="5400" b="1" dirty="0"/>
          </a:p>
        </p:txBody>
      </p:sp>
      <p:pic>
        <p:nvPicPr>
          <p:cNvPr id="5" name="Picture 4" descr="766.png"/>
          <p:cNvPicPr>
            <a:picLocks noChangeAspect="1"/>
          </p:cNvPicPr>
          <p:nvPr/>
        </p:nvPicPr>
        <p:blipFill>
          <a:blip r:embed="rId2"/>
          <a:stretch>
            <a:fillRect/>
          </a:stretch>
        </p:blipFill>
        <p:spPr>
          <a:xfrm>
            <a:off x="131567" y="506538"/>
            <a:ext cx="6142713" cy="4493059"/>
          </a:xfrm>
          <a:prstGeom prst="rect">
            <a:avLst/>
          </a:prstGeom>
        </p:spPr>
      </p:pic>
      <p:sp>
        <p:nvSpPr>
          <p:cNvPr id="6" name="TextBox 5"/>
          <p:cNvSpPr txBox="1"/>
          <p:nvPr/>
        </p:nvSpPr>
        <p:spPr>
          <a:xfrm>
            <a:off x="6591575" y="1072282"/>
            <a:ext cx="2243240" cy="3262432"/>
          </a:xfrm>
          <a:prstGeom prst="rect">
            <a:avLst/>
          </a:prstGeom>
          <a:noFill/>
        </p:spPr>
        <p:txBody>
          <a:bodyPr wrap="square" rtlCol="0">
            <a:spAutoFit/>
          </a:bodyPr>
          <a:lstStyle/>
          <a:p>
            <a:r>
              <a:rPr lang="en-US" sz="1200" b="1" dirty="0" smtClean="0">
                <a:solidFill>
                  <a:schemeClr val="accent1">
                    <a:lumMod val="50000"/>
                  </a:schemeClr>
                </a:solidFill>
              </a:rPr>
              <a:t>Summary: </a:t>
            </a:r>
          </a:p>
          <a:p>
            <a:endParaRPr lang="en-US" sz="1200" b="1" dirty="0" smtClean="0">
              <a:solidFill>
                <a:schemeClr val="accent1">
                  <a:lumMod val="50000"/>
                </a:schemeClr>
              </a:solidFill>
            </a:endParaRPr>
          </a:p>
          <a:p>
            <a:r>
              <a:rPr lang="en-US" sz="1200" b="1" dirty="0" smtClean="0">
                <a:solidFill>
                  <a:schemeClr val="accent1">
                    <a:lumMod val="50000"/>
                  </a:schemeClr>
                </a:solidFill>
              </a:rPr>
              <a:t>1.From the above analyses as we find that there are different categories of apps demand different price ranges.</a:t>
            </a:r>
          </a:p>
          <a:p>
            <a:r>
              <a:rPr lang="en-US" sz="1200" b="1" dirty="0" smtClean="0">
                <a:solidFill>
                  <a:schemeClr val="accent1">
                    <a:lumMod val="50000"/>
                  </a:schemeClr>
                </a:solidFill>
              </a:rPr>
              <a:t>2.Like in simple &amp; easy apps in category FAMILY LIFESTYLE, FINANCE and MEDICAL are high in price.</a:t>
            </a:r>
          </a:p>
          <a:p>
            <a:r>
              <a:rPr lang="en-US" sz="1200" b="1" dirty="0" smtClean="0">
                <a:solidFill>
                  <a:schemeClr val="accent1">
                    <a:lumMod val="50000"/>
                  </a:schemeClr>
                </a:solidFill>
              </a:rPr>
              <a:t>3. All Games apps are comparatively low in price. So, it could be the reason that it's have more downloads.</a:t>
            </a:r>
          </a:p>
          <a:p>
            <a:endParaRPr lang="en-US" b="1" dirty="0">
              <a:solidFill>
                <a:schemeClr val="accent1">
                  <a:lumMod val="50000"/>
                </a:schemeClr>
              </a:solidFill>
            </a:endParaRPr>
          </a:p>
        </p:txBody>
      </p:sp>
    </p:spTree>
    <p:extLst>
      <p:ext uri="{BB962C8B-B14F-4D97-AF65-F5344CB8AC3E}">
        <p14:creationId xmlns:p14="http://schemas.microsoft.com/office/powerpoint/2010/main" xmlns="" val="1012592586"/>
      </p:ext>
    </p:extLst>
  </p:cSld>
  <p:clrMapOvr>
    <a:masterClrMapping/>
  </p:clrMapOvr>
  <p:transition spd="slow">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noAutofit/>
          </a:bodyPr>
          <a:lstStyle/>
          <a:p>
            <a:r>
              <a:rPr lang="en-US" sz="2000" b="1" dirty="0" smtClean="0"/>
              <a:t>Problem-6: What are the Sentiment Data Across the All Reviews ?</a:t>
            </a:r>
            <a:br>
              <a:rPr lang="en-US" sz="2000" b="1" dirty="0" smtClean="0"/>
            </a:br>
            <a:endParaRPr lang="en-IN" sz="2000" b="1" dirty="0"/>
          </a:p>
        </p:txBody>
      </p:sp>
      <p:pic>
        <p:nvPicPr>
          <p:cNvPr id="6" name="Picture 5" descr="0909090.png"/>
          <p:cNvPicPr>
            <a:picLocks noChangeAspect="1"/>
          </p:cNvPicPr>
          <p:nvPr/>
        </p:nvPicPr>
        <p:blipFill>
          <a:blip r:embed="rId2"/>
          <a:stretch>
            <a:fillRect/>
          </a:stretch>
        </p:blipFill>
        <p:spPr>
          <a:xfrm>
            <a:off x="203932" y="592057"/>
            <a:ext cx="6269232" cy="4415502"/>
          </a:xfrm>
          <a:prstGeom prst="rect">
            <a:avLst/>
          </a:prstGeom>
        </p:spPr>
      </p:pic>
      <p:sp>
        <p:nvSpPr>
          <p:cNvPr id="8" name="TextBox 7"/>
          <p:cNvSpPr txBox="1"/>
          <p:nvPr/>
        </p:nvSpPr>
        <p:spPr>
          <a:xfrm>
            <a:off x="6492898" y="776253"/>
            <a:ext cx="2559004" cy="2677656"/>
          </a:xfrm>
          <a:prstGeom prst="rect">
            <a:avLst/>
          </a:prstGeom>
          <a:noFill/>
        </p:spPr>
        <p:txBody>
          <a:bodyPr wrap="square" rtlCol="0">
            <a:spAutoFit/>
          </a:bodyPr>
          <a:lstStyle/>
          <a:p>
            <a:r>
              <a:rPr lang="en-US" b="1" dirty="0" smtClean="0">
                <a:solidFill>
                  <a:schemeClr val="accent1">
                    <a:lumMod val="50000"/>
                  </a:schemeClr>
                </a:solidFill>
              </a:rPr>
              <a:t>Summary:</a:t>
            </a:r>
          </a:p>
          <a:p>
            <a:endParaRPr lang="en-US" b="1" dirty="0" smtClean="0">
              <a:solidFill>
                <a:schemeClr val="accent1">
                  <a:lumMod val="50000"/>
                </a:schemeClr>
              </a:solidFill>
            </a:endParaRPr>
          </a:p>
          <a:p>
            <a:r>
              <a:rPr lang="en-US" b="1" dirty="0" smtClean="0">
                <a:solidFill>
                  <a:schemeClr val="accent1">
                    <a:lumMod val="50000"/>
                  </a:schemeClr>
                </a:solidFill>
              </a:rPr>
              <a:t>1.  From the above pie chart, we can say that the most of the reviews on the apps by the users on play store has received positive </a:t>
            </a:r>
            <a:r>
              <a:rPr lang="en-US" b="1" dirty="0" err="1" smtClean="0">
                <a:solidFill>
                  <a:schemeClr val="accent1">
                    <a:lumMod val="50000"/>
                  </a:schemeClr>
                </a:solidFill>
              </a:rPr>
              <a:t>reveiws</a:t>
            </a:r>
            <a:r>
              <a:rPr lang="en-US" b="1" dirty="0" smtClean="0">
                <a:solidFill>
                  <a:schemeClr val="accent1">
                    <a:lumMod val="50000"/>
                  </a:schemeClr>
                </a:solidFill>
              </a:rPr>
              <a:t> i.e.(64.03%).</a:t>
            </a:r>
          </a:p>
          <a:p>
            <a:r>
              <a:rPr lang="en-US" b="1" dirty="0" smtClean="0">
                <a:solidFill>
                  <a:schemeClr val="accent1">
                    <a:lumMod val="50000"/>
                  </a:schemeClr>
                </a:solidFill>
              </a:rPr>
              <a:t>2.   While, some of the apps have received negative reviews. i.e.(approx.15%).</a:t>
            </a:r>
          </a:p>
          <a:p>
            <a:endParaRPr lang="en-US" dirty="0"/>
          </a:p>
        </p:txBody>
      </p:sp>
    </p:spTree>
    <p:extLst>
      <p:ext uri="{BB962C8B-B14F-4D97-AF65-F5344CB8AC3E}">
        <p14:creationId xmlns:p14="http://schemas.microsoft.com/office/powerpoint/2010/main" xmlns="" val="3093770187"/>
      </p:ext>
    </p:extLst>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401"/>
            <a:ext cx="8520600" cy="572700"/>
          </a:xfrm>
        </p:spPr>
        <p:txBody>
          <a:bodyPr>
            <a:noAutofit/>
          </a:bodyPr>
          <a:lstStyle/>
          <a:p>
            <a:r>
              <a:rPr lang="en-US" sz="1400" b="1" dirty="0" smtClean="0"/>
              <a:t>Problem 7: Is there any correlation between Sentiment polarity/Sentiment subjectivity with Installs/Rating/Reviews/Size/Price/</a:t>
            </a:r>
            <a:r>
              <a:rPr lang="en-US" sz="1400" b="1" dirty="0" err="1" smtClean="0"/>
              <a:t>LastUpdated_Day</a:t>
            </a:r>
            <a:r>
              <a:rPr lang="en-US" sz="1400" b="1" dirty="0" smtClean="0"/>
              <a:t>/</a:t>
            </a:r>
            <a:r>
              <a:rPr lang="en-US" sz="1400" b="1" dirty="0" err="1" smtClean="0"/>
              <a:t>LastUpdated_Month</a:t>
            </a:r>
            <a:r>
              <a:rPr lang="en-US" sz="1400" b="1" dirty="0" smtClean="0"/>
              <a:t>/</a:t>
            </a:r>
            <a:r>
              <a:rPr lang="en-US" sz="1400" b="1" dirty="0" err="1" smtClean="0"/>
              <a:t>LastUpdated_Year</a:t>
            </a:r>
            <a:r>
              <a:rPr lang="en-US" sz="1400" b="1" dirty="0" smtClean="0"/>
              <a:t> ?</a:t>
            </a:r>
            <a:br>
              <a:rPr lang="en-US" sz="1400" b="1" dirty="0" smtClean="0"/>
            </a:br>
            <a:endParaRPr lang="en-IN" sz="1400" b="1" dirty="0"/>
          </a:p>
        </p:txBody>
      </p:sp>
      <p:pic>
        <p:nvPicPr>
          <p:cNvPr id="8" name="Picture 7" descr="0272674.png"/>
          <p:cNvPicPr>
            <a:picLocks noChangeAspect="1"/>
          </p:cNvPicPr>
          <p:nvPr/>
        </p:nvPicPr>
        <p:blipFill>
          <a:blip r:embed="rId2"/>
          <a:stretch>
            <a:fillRect/>
          </a:stretch>
        </p:blipFill>
        <p:spPr>
          <a:xfrm>
            <a:off x="0" y="532852"/>
            <a:ext cx="5729801" cy="4610648"/>
          </a:xfrm>
          <a:prstGeom prst="rect">
            <a:avLst/>
          </a:prstGeom>
        </p:spPr>
      </p:pic>
      <p:sp>
        <p:nvSpPr>
          <p:cNvPr id="9" name="TextBox 8"/>
          <p:cNvSpPr txBox="1"/>
          <p:nvPr/>
        </p:nvSpPr>
        <p:spPr>
          <a:xfrm>
            <a:off x="6387643" y="2808984"/>
            <a:ext cx="1861692" cy="307777"/>
          </a:xfrm>
          <a:prstGeom prst="rect">
            <a:avLst/>
          </a:prstGeom>
          <a:noFill/>
        </p:spPr>
        <p:txBody>
          <a:bodyPr wrap="square" rtlCol="0">
            <a:spAutoFit/>
          </a:bodyPr>
          <a:lstStyle/>
          <a:p>
            <a:endParaRPr lang="en-US" dirty="0"/>
          </a:p>
        </p:txBody>
      </p:sp>
      <p:sp>
        <p:nvSpPr>
          <p:cNvPr id="12" name="TextBox 11"/>
          <p:cNvSpPr txBox="1"/>
          <p:nvPr/>
        </p:nvSpPr>
        <p:spPr>
          <a:xfrm>
            <a:off x="5723222" y="550405"/>
            <a:ext cx="3322102" cy="4801314"/>
          </a:xfrm>
          <a:prstGeom prst="rect">
            <a:avLst/>
          </a:prstGeom>
          <a:noFill/>
        </p:spPr>
        <p:txBody>
          <a:bodyPr wrap="square" rtlCol="0">
            <a:spAutoFit/>
          </a:bodyPr>
          <a:lstStyle/>
          <a:p>
            <a:r>
              <a:rPr lang="en-US" sz="1100" b="1" dirty="0" smtClean="0">
                <a:solidFill>
                  <a:schemeClr val="accent1">
                    <a:lumMod val="50000"/>
                  </a:schemeClr>
                </a:solidFill>
              </a:rPr>
              <a:t>Summary: </a:t>
            </a:r>
          </a:p>
          <a:p>
            <a:endParaRPr lang="en-US" sz="1100" b="1" dirty="0" smtClean="0">
              <a:solidFill>
                <a:schemeClr val="accent1">
                  <a:lumMod val="50000"/>
                </a:schemeClr>
              </a:solidFill>
            </a:endParaRPr>
          </a:p>
          <a:p>
            <a:r>
              <a:rPr lang="en-US" sz="1100" b="1" dirty="0" smtClean="0">
                <a:solidFill>
                  <a:schemeClr val="accent1">
                    <a:lumMod val="50000"/>
                  </a:schemeClr>
                </a:solidFill>
              </a:rPr>
              <a:t>We add Both the data frames that are related to each other. In these </a:t>
            </a:r>
            <a:r>
              <a:rPr lang="en-US" sz="1100" b="1" dirty="0" err="1" smtClean="0">
                <a:solidFill>
                  <a:schemeClr val="accent1">
                    <a:lumMod val="50000"/>
                  </a:schemeClr>
                </a:solidFill>
              </a:rPr>
              <a:t>coorelation</a:t>
            </a:r>
            <a:r>
              <a:rPr lang="en-US" sz="1100" b="1" dirty="0" smtClean="0">
                <a:solidFill>
                  <a:schemeClr val="accent1">
                    <a:lumMod val="50000"/>
                  </a:schemeClr>
                </a:solidFill>
              </a:rPr>
              <a:t> heat map some values are negative and some are positive , for that purpose we merge the both data frames to obtain the most appropriate results and yes, we observed that:</a:t>
            </a:r>
          </a:p>
          <a:p>
            <a:endParaRPr lang="en-US" sz="1100" b="1" dirty="0" smtClean="0">
              <a:solidFill>
                <a:schemeClr val="accent1">
                  <a:lumMod val="50000"/>
                </a:schemeClr>
              </a:solidFill>
            </a:endParaRPr>
          </a:p>
          <a:p>
            <a:r>
              <a:rPr lang="en-US" sz="1100" b="1" dirty="0" smtClean="0">
                <a:solidFill>
                  <a:schemeClr val="accent1">
                    <a:lumMod val="50000"/>
                  </a:schemeClr>
                </a:solidFill>
              </a:rPr>
              <a:t>1.Size and sentiment polarity are negatively correlated (-0.12) : There are lots of reasons of disliking those apps which have large size. First of all, it consumes more storage, takes more RAM and needs a high speed connection for its execution.</a:t>
            </a:r>
          </a:p>
          <a:p>
            <a:r>
              <a:rPr lang="en-US" sz="1100" b="1" dirty="0" smtClean="0">
                <a:solidFill>
                  <a:schemeClr val="accent1">
                    <a:lumMod val="50000"/>
                  </a:schemeClr>
                </a:solidFill>
              </a:rPr>
              <a:t>2.There is a positive correlation between reviews and number of installs (0.63) because as the reviews increases, people start noticing the app and install them.</a:t>
            </a:r>
          </a:p>
          <a:p>
            <a:r>
              <a:rPr lang="en-US" sz="1100" b="1" dirty="0" smtClean="0">
                <a:solidFill>
                  <a:schemeClr val="accent1">
                    <a:lumMod val="50000"/>
                  </a:schemeClr>
                </a:solidFill>
              </a:rPr>
              <a:t>3.There is a slightly positive correlation (0.27) between sentiment polarity and sentiment subjectivity that means if the users shares positive reviews then there is chance that users are sharing their personal opinion but not genuine information.</a:t>
            </a:r>
          </a:p>
          <a:p>
            <a:endParaRPr lang="en-US" sz="2000" dirty="0"/>
          </a:p>
        </p:txBody>
      </p:sp>
    </p:spTree>
    <p:extLst>
      <p:ext uri="{BB962C8B-B14F-4D97-AF65-F5344CB8AC3E}">
        <p14:creationId xmlns:p14="http://schemas.microsoft.com/office/powerpoint/2010/main" xmlns="" val="34286142"/>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27703A-589F-4C36-BBAF-F483D72D7F9E}"/>
              </a:ext>
            </a:extLst>
          </p:cNvPr>
          <p:cNvSpPr>
            <a:spLocks noGrp="1"/>
          </p:cNvSpPr>
          <p:nvPr>
            <p:ph type="title"/>
          </p:nvPr>
        </p:nvSpPr>
        <p:spPr>
          <a:xfrm>
            <a:off x="56707" y="0"/>
            <a:ext cx="8520600" cy="489098"/>
          </a:xfrm>
        </p:spPr>
        <p:txBody>
          <a:bodyPr>
            <a:normAutofit fontScale="90000"/>
          </a:bodyPr>
          <a:lstStyle/>
          <a:p>
            <a:r>
              <a:rPr lang="en-IN" dirty="0" smtClean="0"/>
              <a:t>Conclusion</a:t>
            </a:r>
            <a:endParaRPr lang="en-IN" dirty="0"/>
          </a:p>
        </p:txBody>
      </p:sp>
      <p:pic>
        <p:nvPicPr>
          <p:cNvPr id="3" name="Picture 2">
            <a:extLst>
              <a:ext uri="{FF2B5EF4-FFF2-40B4-BE49-F238E27FC236}">
                <a16:creationId xmlns="" xmlns:a16="http://schemas.microsoft.com/office/drawing/2014/main" id="{AAF24282-5183-4C58-97F2-2B6325C0AB3B}"/>
              </a:ext>
            </a:extLst>
          </p:cNvPr>
          <p:cNvPicPr>
            <a:picLocks noChangeAspect="1"/>
          </p:cNvPicPr>
          <p:nvPr/>
        </p:nvPicPr>
        <p:blipFill>
          <a:blip r:embed="rId2"/>
          <a:stretch>
            <a:fillRect/>
          </a:stretch>
        </p:blipFill>
        <p:spPr>
          <a:xfrm>
            <a:off x="4841358" y="610946"/>
            <a:ext cx="4302642" cy="4185761"/>
          </a:xfrm>
          <a:prstGeom prst="rect">
            <a:avLst/>
          </a:prstGeom>
        </p:spPr>
      </p:pic>
      <p:sp>
        <p:nvSpPr>
          <p:cNvPr id="7" name="TextBox 6">
            <a:extLst>
              <a:ext uri="{FF2B5EF4-FFF2-40B4-BE49-F238E27FC236}">
                <a16:creationId xmlns="" xmlns:a16="http://schemas.microsoft.com/office/drawing/2014/main" id="{B8D94748-9253-49FF-B5C1-3C5006880890}"/>
              </a:ext>
            </a:extLst>
          </p:cNvPr>
          <p:cNvSpPr txBox="1"/>
          <p:nvPr/>
        </p:nvSpPr>
        <p:spPr>
          <a:xfrm>
            <a:off x="-1" y="610946"/>
            <a:ext cx="4841359" cy="4616648"/>
          </a:xfrm>
          <a:prstGeom prst="rect">
            <a:avLst/>
          </a:prstGeom>
          <a:solidFill>
            <a:schemeClr val="bg1">
              <a:lumMod val="60000"/>
              <a:lumOff val="40000"/>
            </a:schemeClr>
          </a:solidFill>
          <a:ln>
            <a:solidFill>
              <a:schemeClr val="tx2">
                <a:lumMod val="10000"/>
              </a:schemeClr>
            </a:solidFill>
          </a:ln>
        </p:spPr>
        <p:txBody>
          <a:bodyPr wrap="square" rtlCol="0">
            <a:spAutoFit/>
          </a:bodyPr>
          <a:lstStyle/>
          <a:p>
            <a:r>
              <a:rPr lang="en-US" dirty="0" smtClean="0">
                <a:solidFill>
                  <a:schemeClr val="bg2">
                    <a:lumMod val="25000"/>
                  </a:schemeClr>
                </a:solidFill>
              </a:rPr>
              <a:t>Through exploratory data analysis we have observed some trends and have made some assumptions that might lead to app success among the users in the play store.</a:t>
            </a:r>
          </a:p>
          <a:p>
            <a:endParaRPr lang="en-US" dirty="0" smtClean="0">
              <a:solidFill>
                <a:schemeClr val="bg2">
                  <a:lumMod val="25000"/>
                </a:schemeClr>
              </a:solidFill>
            </a:endParaRPr>
          </a:p>
          <a:p>
            <a:r>
              <a:rPr lang="en-US" dirty="0" smtClean="0">
                <a:solidFill>
                  <a:schemeClr val="bg2">
                    <a:lumMod val="25000"/>
                  </a:schemeClr>
                </a:solidFill>
              </a:rPr>
              <a:t>• Android Version Supported Apps: - </a:t>
            </a:r>
            <a:r>
              <a:rPr lang="en-US" b="1" dirty="0" smtClean="0">
                <a:solidFill>
                  <a:schemeClr val="bg2">
                    <a:lumMod val="25000"/>
                  </a:schemeClr>
                </a:solidFill>
              </a:rPr>
              <a:t>60% apps support only android 4.0</a:t>
            </a:r>
            <a:r>
              <a:rPr lang="en-US" dirty="0" smtClean="0">
                <a:solidFill>
                  <a:schemeClr val="bg2">
                    <a:lumMod val="25000"/>
                  </a:schemeClr>
                </a:solidFill>
              </a:rPr>
              <a:t> and above version.</a:t>
            </a:r>
          </a:p>
          <a:p>
            <a:r>
              <a:rPr lang="en-US" dirty="0" smtClean="0">
                <a:solidFill>
                  <a:schemeClr val="bg2">
                    <a:lumMod val="25000"/>
                  </a:schemeClr>
                </a:solidFill>
              </a:rPr>
              <a:t>• Categories of app in play store :- most like or preferred by customers </a:t>
            </a:r>
            <a:r>
              <a:rPr lang="en-US" b="1" dirty="0" smtClean="0">
                <a:solidFill>
                  <a:schemeClr val="bg2">
                    <a:lumMod val="25000"/>
                  </a:schemeClr>
                </a:solidFill>
              </a:rPr>
              <a:t>family apps and gaming apps</a:t>
            </a:r>
            <a:endParaRPr lang="en-US" dirty="0" smtClean="0">
              <a:solidFill>
                <a:schemeClr val="bg2">
                  <a:lumMod val="25000"/>
                </a:schemeClr>
              </a:solidFill>
            </a:endParaRPr>
          </a:p>
          <a:p>
            <a:r>
              <a:rPr lang="en-US" dirty="0" smtClean="0">
                <a:solidFill>
                  <a:schemeClr val="bg2">
                    <a:lumMod val="25000"/>
                  </a:schemeClr>
                </a:solidFill>
              </a:rPr>
              <a:t>• Percentage of free apps :- </a:t>
            </a:r>
            <a:r>
              <a:rPr lang="en-US" b="1" dirty="0" smtClean="0">
                <a:solidFill>
                  <a:schemeClr val="bg2">
                    <a:lumMod val="25000"/>
                  </a:schemeClr>
                </a:solidFill>
              </a:rPr>
              <a:t>92.60% apps are free</a:t>
            </a:r>
            <a:r>
              <a:rPr lang="en-US" dirty="0" smtClean="0">
                <a:solidFill>
                  <a:schemeClr val="bg2">
                    <a:lumMod val="25000"/>
                  </a:schemeClr>
                </a:solidFill>
              </a:rPr>
              <a:t> available on the play store</a:t>
            </a:r>
          </a:p>
          <a:p>
            <a:r>
              <a:rPr lang="en-US" dirty="0" smtClean="0">
                <a:solidFill>
                  <a:schemeClr val="bg2">
                    <a:lumMod val="25000"/>
                  </a:schemeClr>
                </a:solidFill>
              </a:rPr>
              <a:t>• Percentage of Paid apps: - </a:t>
            </a:r>
            <a:r>
              <a:rPr lang="en-US" b="1" dirty="0" smtClean="0">
                <a:solidFill>
                  <a:schemeClr val="bg2">
                    <a:lumMod val="25000"/>
                  </a:schemeClr>
                </a:solidFill>
              </a:rPr>
              <a:t>7.39% apps are paid</a:t>
            </a:r>
            <a:r>
              <a:rPr lang="en-US" dirty="0" smtClean="0">
                <a:solidFill>
                  <a:schemeClr val="bg2">
                    <a:lumMod val="25000"/>
                  </a:schemeClr>
                </a:solidFill>
              </a:rPr>
              <a:t> apps.</a:t>
            </a:r>
          </a:p>
          <a:p>
            <a:r>
              <a:rPr lang="en-US" dirty="0" smtClean="0">
                <a:solidFill>
                  <a:schemeClr val="bg2">
                    <a:lumMod val="25000"/>
                  </a:schemeClr>
                </a:solidFill>
              </a:rPr>
              <a:t>• Up </a:t>
            </a:r>
            <a:r>
              <a:rPr lang="en-US" dirty="0" err="1" smtClean="0">
                <a:solidFill>
                  <a:schemeClr val="bg2">
                    <a:lumMod val="25000"/>
                  </a:schemeClr>
                </a:solidFill>
              </a:rPr>
              <a:t>gradatation</a:t>
            </a:r>
            <a:r>
              <a:rPr lang="en-US" dirty="0" smtClean="0">
                <a:solidFill>
                  <a:schemeClr val="bg2">
                    <a:lumMod val="25000"/>
                  </a:schemeClr>
                </a:solidFill>
              </a:rPr>
              <a:t> details of apps by year: - Latest </a:t>
            </a:r>
            <a:r>
              <a:rPr lang="en-US" b="1" dirty="0" smtClean="0">
                <a:solidFill>
                  <a:schemeClr val="bg2">
                    <a:lumMod val="25000"/>
                  </a:schemeClr>
                </a:solidFill>
              </a:rPr>
              <a:t>6000+ apps updated in 2018</a:t>
            </a:r>
            <a:r>
              <a:rPr lang="en-US" dirty="0" smtClean="0">
                <a:solidFill>
                  <a:schemeClr val="bg2">
                    <a:lumMod val="25000"/>
                  </a:schemeClr>
                </a:solidFill>
              </a:rPr>
              <a:t> which is the </a:t>
            </a:r>
            <a:r>
              <a:rPr lang="en-US" b="1" dirty="0" smtClean="0">
                <a:solidFill>
                  <a:schemeClr val="bg2">
                    <a:lumMod val="25000"/>
                  </a:schemeClr>
                </a:solidFill>
              </a:rPr>
              <a:t>maximum count</a:t>
            </a:r>
            <a:r>
              <a:rPr lang="en-US" dirty="0" smtClean="0">
                <a:solidFill>
                  <a:schemeClr val="bg2">
                    <a:lumMod val="25000"/>
                  </a:schemeClr>
                </a:solidFill>
              </a:rPr>
              <a:t>.</a:t>
            </a:r>
          </a:p>
          <a:p>
            <a:r>
              <a:rPr lang="en-US" dirty="0" smtClean="0">
                <a:solidFill>
                  <a:schemeClr val="bg2">
                    <a:lumMod val="25000"/>
                  </a:schemeClr>
                </a:solidFill>
              </a:rPr>
              <a:t>• App pricing in popular categories: - we see </a:t>
            </a:r>
            <a:r>
              <a:rPr lang="en-US" b="1" dirty="0" smtClean="0">
                <a:solidFill>
                  <a:schemeClr val="bg2">
                    <a:lumMod val="25000"/>
                  </a:schemeClr>
                </a:solidFill>
              </a:rPr>
              <a:t>price </a:t>
            </a:r>
            <a:r>
              <a:rPr lang="en-US" b="1" dirty="0" err="1" smtClean="0">
                <a:solidFill>
                  <a:schemeClr val="bg2">
                    <a:lumMod val="25000"/>
                  </a:schemeClr>
                </a:solidFill>
              </a:rPr>
              <a:t>upto</a:t>
            </a:r>
            <a:r>
              <a:rPr lang="en-US" b="1" dirty="0" smtClean="0">
                <a:solidFill>
                  <a:schemeClr val="bg2">
                    <a:lumMod val="25000"/>
                  </a:schemeClr>
                </a:solidFill>
              </a:rPr>
              <a:t> 400 dollar</a:t>
            </a:r>
            <a:r>
              <a:rPr lang="en-US" dirty="0" smtClean="0">
                <a:solidFill>
                  <a:schemeClr val="bg2">
                    <a:lumMod val="25000"/>
                  </a:schemeClr>
                </a:solidFill>
              </a:rPr>
              <a:t> &amp; </a:t>
            </a:r>
            <a:r>
              <a:rPr lang="en-US" b="1" dirty="0" smtClean="0">
                <a:solidFill>
                  <a:schemeClr val="bg2">
                    <a:lumMod val="25000"/>
                  </a:schemeClr>
                </a:solidFill>
              </a:rPr>
              <a:t>mostly medical and family apps are paid</a:t>
            </a:r>
            <a:r>
              <a:rPr lang="en-US" dirty="0" smtClean="0">
                <a:solidFill>
                  <a:schemeClr val="bg2">
                    <a:lumMod val="25000"/>
                  </a:schemeClr>
                </a:solidFill>
              </a:rPr>
              <a:t>.</a:t>
            </a:r>
          </a:p>
          <a:p>
            <a:r>
              <a:rPr lang="en-US" dirty="0" smtClean="0">
                <a:solidFill>
                  <a:schemeClr val="bg2">
                    <a:lumMod val="25000"/>
                  </a:schemeClr>
                </a:solidFill>
              </a:rPr>
              <a:t>• Sentiments of reviews: - </a:t>
            </a:r>
            <a:r>
              <a:rPr lang="en-US" b="1" dirty="0" smtClean="0">
                <a:solidFill>
                  <a:schemeClr val="bg2">
                    <a:lumMod val="25000"/>
                  </a:schemeClr>
                </a:solidFill>
              </a:rPr>
              <a:t>64.03% customer gave positive feedbacks</a:t>
            </a:r>
            <a:r>
              <a:rPr lang="en-US" dirty="0" smtClean="0">
                <a:solidFill>
                  <a:schemeClr val="bg2">
                    <a:lumMod val="25000"/>
                  </a:schemeClr>
                </a:solidFill>
              </a:rPr>
              <a:t> while the </a:t>
            </a:r>
            <a:r>
              <a:rPr lang="en-US" b="1" dirty="0" smtClean="0">
                <a:solidFill>
                  <a:schemeClr val="bg2">
                    <a:lumMod val="25000"/>
                  </a:schemeClr>
                </a:solidFill>
              </a:rPr>
              <a:t>negative feedback is 21.28%</a:t>
            </a:r>
            <a:r>
              <a:rPr lang="en-US" dirty="0" smtClean="0">
                <a:solidFill>
                  <a:schemeClr val="bg2">
                    <a:lumMod val="25000"/>
                  </a:schemeClr>
                </a:solidFill>
              </a:rPr>
              <a:t>.</a:t>
            </a:r>
          </a:p>
          <a:p>
            <a:pPr marL="285750" indent="-285750" algn="just">
              <a:buFont typeface="Arial" panose="020B0604020202020204" pitchFamily="34" charset="0"/>
              <a:buChar char="•"/>
            </a:pPr>
            <a:endParaRPr lang="en-IN" dirty="0">
              <a:solidFill>
                <a:srgbClr val="FFFF00"/>
              </a:solidFill>
            </a:endParaRPr>
          </a:p>
          <a:p>
            <a:pPr marL="285750" indent="-285750" algn="just">
              <a:buFont typeface="Arial" panose="020B0604020202020204" pitchFamily="34" charset="0"/>
              <a:buChar char="•"/>
            </a:pPr>
            <a:endParaRPr lang="en-IN" dirty="0">
              <a:solidFill>
                <a:srgbClr val="FFFF00"/>
              </a:solidFill>
            </a:endParaRPr>
          </a:p>
          <a:p>
            <a:pPr marL="285750" indent="-285750">
              <a:buFont typeface="Arial" panose="020B0604020202020204" pitchFamily="34" charset="0"/>
              <a:buChar char="•"/>
            </a:pPr>
            <a:endParaRPr lang="en-IN" dirty="0">
              <a:solidFill>
                <a:srgbClr val="FFFF00"/>
              </a:solidFill>
            </a:endParaRPr>
          </a:p>
        </p:txBody>
      </p:sp>
    </p:spTree>
    <p:extLst>
      <p:ext uri="{BB962C8B-B14F-4D97-AF65-F5344CB8AC3E}">
        <p14:creationId xmlns:p14="http://schemas.microsoft.com/office/powerpoint/2010/main" xmlns="" val="253013664"/>
      </p:ext>
    </p:extLst>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484" y="1927019"/>
            <a:ext cx="9770362" cy="857250"/>
          </a:xfrm>
        </p:spPr>
        <p:txBody>
          <a:bodyPr/>
          <a:lstStyle/>
          <a:p>
            <a:r>
              <a:rPr lang="en-IN" dirty="0" smtClean="0"/>
              <a:t>               THANK YOU!! </a:t>
            </a:r>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a:t>Introduction</a:t>
            </a:r>
          </a:p>
        </p:txBody>
      </p:sp>
      <p:sp>
        <p:nvSpPr>
          <p:cNvPr id="3" name="Text Placeholder 2"/>
          <p:cNvSpPr>
            <a:spLocks noGrp="1"/>
          </p:cNvSpPr>
          <p:nvPr>
            <p:ph type="body" idx="1"/>
          </p:nvPr>
        </p:nvSpPr>
        <p:spPr>
          <a:xfrm>
            <a:off x="338014" y="919194"/>
            <a:ext cx="5691559" cy="4076055"/>
          </a:xfrm>
        </p:spPr>
        <p:style>
          <a:lnRef idx="2">
            <a:schemeClr val="accent3"/>
          </a:lnRef>
          <a:fillRef idx="1">
            <a:schemeClr val="lt1"/>
          </a:fillRef>
          <a:effectRef idx="0">
            <a:schemeClr val="accent3"/>
          </a:effectRef>
          <a:fontRef idx="minor">
            <a:schemeClr val="dk1"/>
          </a:fontRef>
        </p:style>
        <p:txBody>
          <a:bodyPr/>
          <a:lstStyle/>
          <a:p>
            <a:r>
              <a:rPr lang="en-US" sz="1800" b="1" dirty="0" smtClean="0"/>
              <a:t>The Play Store apps data has enormous potential to drive app-making businesses to success. Actionable insights can be drawn for developers to work on and capture the Android market.</a:t>
            </a:r>
            <a:endParaRPr lang="en-US" sz="1800" dirty="0" smtClean="0"/>
          </a:p>
          <a:p>
            <a:r>
              <a:rPr lang="en-US" sz="1800" b="1" dirty="0" smtClean="0"/>
              <a:t>Each app (row) has values for category, rating, size, and more. Another dataset contains customer reviews of the android apps.</a:t>
            </a:r>
            <a:endParaRPr lang="en-US" sz="1800" dirty="0" smtClean="0"/>
          </a:p>
          <a:p>
            <a:r>
              <a:rPr lang="en-US" sz="1800" b="1" dirty="0" smtClean="0"/>
              <a:t>Explore and analyze the data to discover key factors responsible for app engagement and success.</a:t>
            </a:r>
            <a:endParaRPr lang="en-US" sz="1800" dirty="0" smtClean="0"/>
          </a:p>
          <a:p>
            <a:pPr marL="114300" indent="0">
              <a:buNone/>
            </a:pPr>
            <a:endParaRPr lang="en-GB" sz="1800"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03259" y="1053884"/>
            <a:ext cx="3140741" cy="3130658"/>
          </a:xfrm>
          <a:prstGeom prst="rect">
            <a:avLst/>
          </a:prstGeom>
        </p:spPr>
      </p:pic>
    </p:spTree>
    <p:extLst>
      <p:ext uri="{BB962C8B-B14F-4D97-AF65-F5344CB8AC3E}">
        <p14:creationId xmlns:p14="http://schemas.microsoft.com/office/powerpoint/2010/main" xmlns="" val="280280323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713" y="0"/>
            <a:ext cx="8520600" cy="572700"/>
          </a:xfrm>
        </p:spPr>
        <p:txBody>
          <a:bodyPr/>
          <a:lstStyle/>
          <a:p>
            <a:r>
              <a:rPr lang="en-IN" dirty="0"/>
              <a:t>Problem Statement</a:t>
            </a:r>
          </a:p>
        </p:txBody>
      </p:sp>
      <p:sp>
        <p:nvSpPr>
          <p:cNvPr id="3" name="Text Placeholder 2"/>
          <p:cNvSpPr>
            <a:spLocks noGrp="1"/>
          </p:cNvSpPr>
          <p:nvPr>
            <p:ph type="body" idx="1"/>
          </p:nvPr>
        </p:nvSpPr>
        <p:spPr>
          <a:xfrm>
            <a:off x="194292" y="779623"/>
            <a:ext cx="8520600" cy="4240935"/>
          </a:xfrm>
          <a:solidFill>
            <a:schemeClr val="bg2"/>
          </a:solidFill>
          <a:ln>
            <a:solidFill>
              <a:schemeClr val="accent1"/>
            </a:solidFill>
          </a:ln>
        </p:spPr>
        <p:txBody>
          <a:bodyPr/>
          <a:lstStyle/>
          <a:p>
            <a:pPr marL="114300" indent="0">
              <a:buNone/>
            </a:pPr>
            <a:r>
              <a:rPr lang="en-IN" sz="1800" dirty="0">
                <a:solidFill>
                  <a:schemeClr val="accent2"/>
                </a:solidFill>
              </a:rPr>
              <a:t>New app maker company is trying to identify various factors to capture android market ,so they are trying to find out the following things from the app store data</a:t>
            </a:r>
            <a:r>
              <a:rPr lang="en-IN" sz="1800" dirty="0" smtClean="0">
                <a:solidFill>
                  <a:schemeClr val="accent2"/>
                </a:solidFill>
              </a:rPr>
              <a:t>:</a:t>
            </a:r>
            <a:endParaRPr lang="en-US" sz="1800" dirty="0" smtClean="0">
              <a:solidFill>
                <a:schemeClr val="accent2"/>
              </a:solidFill>
            </a:endParaRPr>
          </a:p>
          <a:p>
            <a:pPr marL="114300" indent="0">
              <a:buNone/>
            </a:pPr>
            <a:r>
              <a:rPr lang="en-US" sz="1800" dirty="0" smtClean="0">
                <a:solidFill>
                  <a:schemeClr val="accent2"/>
                </a:solidFill>
              </a:rPr>
              <a:t>|</a:t>
            </a:r>
            <a:r>
              <a:rPr lang="en-US" sz="1800" b="1" dirty="0" smtClean="0">
                <a:solidFill>
                  <a:schemeClr val="accent2"/>
                </a:solidFill>
              </a:rPr>
              <a:t>Problem 1:</a:t>
            </a:r>
            <a:r>
              <a:rPr lang="en-US" sz="1800" dirty="0" smtClean="0">
                <a:solidFill>
                  <a:schemeClr val="accent2"/>
                </a:solidFill>
              </a:rPr>
              <a:t>| How many Android Version Supported Apps Across the Whole Database?</a:t>
            </a:r>
          </a:p>
          <a:p>
            <a:pPr marL="114300" indent="0">
              <a:buNone/>
            </a:pPr>
            <a:r>
              <a:rPr lang="en-US" sz="1800" dirty="0" smtClean="0">
                <a:solidFill>
                  <a:schemeClr val="accent2"/>
                </a:solidFill>
              </a:rPr>
              <a:t>|</a:t>
            </a:r>
            <a:r>
              <a:rPr lang="en-US" sz="1800" b="1" dirty="0" smtClean="0">
                <a:solidFill>
                  <a:schemeClr val="accent2"/>
                </a:solidFill>
              </a:rPr>
              <a:t>Problem 2:</a:t>
            </a:r>
            <a:r>
              <a:rPr lang="en-US" sz="1800" dirty="0" smtClean="0">
                <a:solidFill>
                  <a:schemeClr val="accent2"/>
                </a:solidFill>
              </a:rPr>
              <a:t>| What are the top most competing categories in play store ?</a:t>
            </a:r>
          </a:p>
          <a:p>
            <a:pPr marL="114300" indent="0">
              <a:buNone/>
            </a:pPr>
            <a:r>
              <a:rPr lang="en-US" sz="1800" dirty="0" smtClean="0">
                <a:solidFill>
                  <a:schemeClr val="accent2"/>
                </a:solidFill>
              </a:rPr>
              <a:t>|</a:t>
            </a:r>
            <a:r>
              <a:rPr lang="en-US" sz="1800" b="1" dirty="0" smtClean="0">
                <a:solidFill>
                  <a:schemeClr val="accent2"/>
                </a:solidFill>
              </a:rPr>
              <a:t>Problem 3:</a:t>
            </a:r>
            <a:r>
              <a:rPr lang="en-US" sz="1800" dirty="0" smtClean="0">
                <a:solidFill>
                  <a:schemeClr val="accent2"/>
                </a:solidFill>
              </a:rPr>
              <a:t>| What is the Paid and Free apps ratio from all apps ?</a:t>
            </a:r>
          </a:p>
          <a:p>
            <a:pPr marL="114300" indent="0">
              <a:buNone/>
            </a:pPr>
            <a:r>
              <a:rPr lang="en-US" sz="1800" dirty="0" smtClean="0">
                <a:solidFill>
                  <a:schemeClr val="accent2"/>
                </a:solidFill>
              </a:rPr>
              <a:t>|</a:t>
            </a:r>
            <a:r>
              <a:rPr lang="en-US" sz="1800" b="1" dirty="0" smtClean="0">
                <a:solidFill>
                  <a:schemeClr val="accent2"/>
                </a:solidFill>
              </a:rPr>
              <a:t>Problem 4:</a:t>
            </a:r>
            <a:r>
              <a:rPr lang="en-US" sz="1800" dirty="0" smtClean="0">
                <a:solidFill>
                  <a:schemeClr val="accent2"/>
                </a:solidFill>
              </a:rPr>
              <a:t>| What are the up gradation details of apps by year ?</a:t>
            </a:r>
          </a:p>
          <a:p>
            <a:pPr marL="114300" indent="0">
              <a:buNone/>
            </a:pPr>
            <a:r>
              <a:rPr lang="en-US" sz="1800" dirty="0" smtClean="0">
                <a:solidFill>
                  <a:schemeClr val="accent2"/>
                </a:solidFill>
              </a:rPr>
              <a:t>|</a:t>
            </a:r>
            <a:r>
              <a:rPr lang="en-US" sz="1800" b="1" dirty="0" smtClean="0">
                <a:solidFill>
                  <a:schemeClr val="accent2"/>
                </a:solidFill>
              </a:rPr>
              <a:t>Problem 5:</a:t>
            </a:r>
            <a:r>
              <a:rPr lang="en-US" sz="1800" dirty="0" smtClean="0">
                <a:solidFill>
                  <a:schemeClr val="accent2"/>
                </a:solidFill>
              </a:rPr>
              <a:t>| How the App pricing trend across popular categories?</a:t>
            </a:r>
          </a:p>
          <a:p>
            <a:pPr marL="114300" indent="0">
              <a:buNone/>
            </a:pPr>
            <a:r>
              <a:rPr lang="en-US" sz="1800" dirty="0" smtClean="0">
                <a:solidFill>
                  <a:schemeClr val="accent2"/>
                </a:solidFill>
              </a:rPr>
              <a:t>|</a:t>
            </a:r>
            <a:r>
              <a:rPr lang="en-US" sz="1800" b="1" dirty="0" smtClean="0">
                <a:solidFill>
                  <a:schemeClr val="accent2"/>
                </a:solidFill>
              </a:rPr>
              <a:t>Problem 6:</a:t>
            </a:r>
            <a:r>
              <a:rPr lang="en-US" sz="1800" dirty="0" smtClean="0">
                <a:solidFill>
                  <a:schemeClr val="accent2"/>
                </a:solidFill>
              </a:rPr>
              <a:t>| What are the Sentiment Data Across the All Reviews ?</a:t>
            </a:r>
          </a:p>
          <a:p>
            <a:pPr marL="114300" indent="0">
              <a:buNone/>
            </a:pPr>
            <a:r>
              <a:rPr lang="en-US" sz="1800" dirty="0" smtClean="0">
                <a:solidFill>
                  <a:schemeClr val="accent2"/>
                </a:solidFill>
              </a:rPr>
              <a:t>|</a:t>
            </a:r>
            <a:r>
              <a:rPr lang="en-US" sz="1800" b="1" dirty="0" smtClean="0">
                <a:solidFill>
                  <a:schemeClr val="accent2"/>
                </a:solidFill>
              </a:rPr>
              <a:t>Problem 7:</a:t>
            </a:r>
            <a:r>
              <a:rPr lang="en-US" sz="1800" dirty="0" smtClean="0">
                <a:solidFill>
                  <a:schemeClr val="accent2"/>
                </a:solidFill>
              </a:rPr>
              <a:t>| Is there any correlation between Sentiment polarity/Sentiment subjectivity with Installs/Rating/Reviews/Size/Price/Last </a:t>
            </a:r>
            <a:r>
              <a:rPr lang="en-US" sz="1800" dirty="0" err="1" smtClean="0">
                <a:solidFill>
                  <a:schemeClr val="accent2"/>
                </a:solidFill>
              </a:rPr>
              <a:t>Updated_Day</a:t>
            </a:r>
            <a:r>
              <a:rPr lang="en-US" sz="1800" dirty="0" smtClean="0">
                <a:solidFill>
                  <a:schemeClr val="accent2"/>
                </a:solidFill>
              </a:rPr>
              <a:t>/Last </a:t>
            </a:r>
            <a:r>
              <a:rPr lang="en-US" sz="1800" dirty="0" err="1" smtClean="0">
                <a:solidFill>
                  <a:schemeClr val="accent2"/>
                </a:solidFill>
              </a:rPr>
              <a:t>Updated_Month</a:t>
            </a:r>
            <a:r>
              <a:rPr lang="en-US" sz="1800" dirty="0" smtClean="0">
                <a:solidFill>
                  <a:schemeClr val="accent2"/>
                </a:solidFill>
              </a:rPr>
              <a:t>/Last </a:t>
            </a:r>
            <a:r>
              <a:rPr lang="en-US" sz="1800" dirty="0" err="1" smtClean="0">
                <a:solidFill>
                  <a:schemeClr val="accent2"/>
                </a:solidFill>
              </a:rPr>
              <a:t>Updated_Year</a:t>
            </a:r>
            <a:r>
              <a:rPr lang="en-US" sz="1800" dirty="0" smtClean="0">
                <a:solidFill>
                  <a:schemeClr val="accent2"/>
                </a:solidFill>
              </a:rPr>
              <a:t> ?</a:t>
            </a:r>
            <a:endParaRPr lang="en-IN" sz="1800" dirty="0">
              <a:solidFill>
                <a:schemeClr val="accent2"/>
              </a:solidFill>
            </a:endParaRPr>
          </a:p>
        </p:txBody>
      </p:sp>
    </p:spTree>
    <p:extLst>
      <p:ext uri="{BB962C8B-B14F-4D97-AF65-F5344CB8AC3E}">
        <p14:creationId xmlns:p14="http://schemas.microsoft.com/office/powerpoint/2010/main" xmlns="" val="243204627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54" y="128502"/>
            <a:ext cx="8520600" cy="572700"/>
          </a:xfrm>
          <a:noFill/>
          <a:ln>
            <a:noFill/>
          </a:ln>
        </p:spPr>
        <p:txBody>
          <a:bodyPr spcFirstLastPara="1" wrap="square" lIns="91425" tIns="91425" rIns="91425" bIns="91425" anchor="t" anchorCtr="0">
            <a:noAutofit/>
          </a:bodyPr>
          <a:lstStyle/>
          <a:p>
            <a:pPr lvl="0"/>
            <a:r>
              <a:rPr lang="en-IN" sz="2400" dirty="0"/>
              <a:t>Dataset </a:t>
            </a:r>
            <a:r>
              <a:rPr lang="en-IN" sz="2400" dirty="0" smtClean="0"/>
              <a:t>Description Column Wise of Play store </a:t>
            </a:r>
            <a:r>
              <a:rPr lang="en-IN" sz="2400" dirty="0" err="1" smtClean="0"/>
              <a:t>Data.Csv</a:t>
            </a:r>
            <a:r>
              <a:rPr lang="en-IN" dirty="0"/>
              <a:t/>
            </a:r>
            <a:br>
              <a:rPr lang="en-IN" dirty="0"/>
            </a:br>
            <a:r>
              <a:rPr lang="en-IN" sz="800" dirty="0"/>
              <a:t/>
            </a:r>
            <a:br>
              <a:rPr lang="en-IN" sz="800" dirty="0"/>
            </a:br>
            <a:r>
              <a:rPr lang="en-IN" sz="1800" dirty="0">
                <a:solidFill>
                  <a:schemeClr val="accent1">
                    <a:lumMod val="50000"/>
                  </a:schemeClr>
                </a:solidFill>
              </a:rPr>
              <a:t>Two different datasets provided for analysis:</a:t>
            </a:r>
            <a:br>
              <a:rPr lang="en-IN" sz="1800" dirty="0">
                <a:solidFill>
                  <a:schemeClr val="accent1">
                    <a:lumMod val="50000"/>
                  </a:schemeClr>
                </a:solidFill>
              </a:rPr>
            </a:br>
            <a:r>
              <a:rPr lang="en-IN" sz="1800" dirty="0">
                <a:solidFill>
                  <a:schemeClr val="accent1">
                    <a:lumMod val="50000"/>
                  </a:schemeClr>
                </a:solidFill>
              </a:rPr>
              <a:t/>
            </a:r>
            <a:br>
              <a:rPr lang="en-IN" sz="1800" dirty="0">
                <a:solidFill>
                  <a:schemeClr val="accent1">
                    <a:lumMod val="50000"/>
                  </a:schemeClr>
                </a:solidFill>
              </a:rPr>
            </a:br>
            <a:r>
              <a:rPr lang="en-IN" sz="1800" b="1" dirty="0">
                <a:solidFill>
                  <a:schemeClr val="accent2"/>
                </a:solidFill>
              </a:rPr>
              <a:t>1.Play Store Data.csv                  </a:t>
            </a:r>
            <a:r>
              <a:rPr lang="en-IN" sz="1800" dirty="0">
                <a:solidFill>
                  <a:schemeClr val="accent1">
                    <a:lumMod val="50000"/>
                  </a:schemeClr>
                </a:solidFill>
              </a:rPr>
              <a:t/>
            </a:r>
            <a:br>
              <a:rPr lang="en-IN" sz="1800" dirty="0">
                <a:solidFill>
                  <a:schemeClr val="accent1">
                    <a:lumMod val="50000"/>
                  </a:schemeClr>
                </a:solidFill>
              </a:rPr>
            </a:br>
            <a:r>
              <a:rPr lang="en-IN" sz="1800" dirty="0">
                <a:solidFill>
                  <a:schemeClr val="accent1">
                    <a:lumMod val="50000"/>
                  </a:schemeClr>
                </a:solidFill>
              </a:rPr>
              <a:t>       		 </a:t>
            </a:r>
            <a:br>
              <a:rPr lang="en-IN" sz="1800" dirty="0">
                <a:solidFill>
                  <a:schemeClr val="accent1">
                    <a:lumMod val="50000"/>
                  </a:schemeClr>
                </a:solidFill>
              </a:rPr>
            </a:br>
            <a:r>
              <a:rPr lang="en-IN" sz="1600" b="1" dirty="0">
                <a:solidFill>
                  <a:schemeClr val="accent4">
                    <a:lumMod val="50000"/>
                  </a:schemeClr>
                </a:solidFill>
              </a:rPr>
              <a:t>App</a:t>
            </a:r>
            <a:r>
              <a:rPr lang="en-IN" sz="1600" dirty="0">
                <a:solidFill>
                  <a:schemeClr val="accent4">
                    <a:lumMod val="50000"/>
                  </a:schemeClr>
                </a:solidFill>
              </a:rPr>
              <a:t>	           : Categorical, the app name.</a:t>
            </a:r>
            <a:br>
              <a:rPr lang="en-IN" sz="1600" dirty="0">
                <a:solidFill>
                  <a:schemeClr val="accent4">
                    <a:lumMod val="50000"/>
                  </a:schemeClr>
                </a:solidFill>
              </a:rPr>
            </a:br>
            <a:r>
              <a:rPr lang="en-IN" sz="1600" b="1" dirty="0">
                <a:solidFill>
                  <a:schemeClr val="accent4">
                    <a:lumMod val="50000"/>
                  </a:schemeClr>
                </a:solidFill>
              </a:rPr>
              <a:t>Category</a:t>
            </a:r>
            <a:r>
              <a:rPr lang="en-IN" sz="1600" dirty="0">
                <a:solidFill>
                  <a:schemeClr val="accent4">
                    <a:lumMod val="50000"/>
                  </a:schemeClr>
                </a:solidFill>
              </a:rPr>
              <a:t>	           : Categorical, category the app belongs to.</a:t>
            </a:r>
            <a:br>
              <a:rPr lang="en-IN" sz="1600" dirty="0">
                <a:solidFill>
                  <a:schemeClr val="accent4">
                    <a:lumMod val="50000"/>
                  </a:schemeClr>
                </a:solidFill>
              </a:rPr>
            </a:br>
            <a:r>
              <a:rPr lang="en-IN" sz="1600" b="1" dirty="0">
                <a:solidFill>
                  <a:schemeClr val="accent4">
                    <a:lumMod val="50000"/>
                  </a:schemeClr>
                </a:solidFill>
              </a:rPr>
              <a:t>Rating</a:t>
            </a:r>
            <a:r>
              <a:rPr lang="en-IN" sz="1600" dirty="0">
                <a:solidFill>
                  <a:schemeClr val="accent4">
                    <a:lumMod val="50000"/>
                  </a:schemeClr>
                </a:solidFill>
              </a:rPr>
              <a:t>	           : Numerical, range from 0.0 to 5.0,Rating has received from the users.</a:t>
            </a:r>
            <a:br>
              <a:rPr lang="en-IN" sz="1600" dirty="0">
                <a:solidFill>
                  <a:schemeClr val="accent4">
                    <a:lumMod val="50000"/>
                  </a:schemeClr>
                </a:solidFill>
              </a:rPr>
            </a:br>
            <a:r>
              <a:rPr lang="en-IN" sz="1600" b="1" dirty="0">
                <a:solidFill>
                  <a:schemeClr val="accent4">
                    <a:lumMod val="50000"/>
                  </a:schemeClr>
                </a:solidFill>
              </a:rPr>
              <a:t>Reviews</a:t>
            </a:r>
            <a:r>
              <a:rPr lang="en-IN" sz="1600" dirty="0">
                <a:solidFill>
                  <a:schemeClr val="accent4">
                    <a:lumMod val="50000"/>
                  </a:schemeClr>
                </a:solidFill>
              </a:rPr>
              <a:t>	           : Numerical, the number of reviews that the app received.</a:t>
            </a:r>
            <a:br>
              <a:rPr lang="en-IN" sz="1600" dirty="0">
                <a:solidFill>
                  <a:schemeClr val="accent4">
                    <a:lumMod val="50000"/>
                  </a:schemeClr>
                </a:solidFill>
              </a:rPr>
            </a:br>
            <a:r>
              <a:rPr lang="en-IN" sz="1600" b="1" dirty="0">
                <a:solidFill>
                  <a:schemeClr val="accent4">
                    <a:lumMod val="50000"/>
                  </a:schemeClr>
                </a:solidFill>
              </a:rPr>
              <a:t>Size</a:t>
            </a:r>
            <a:r>
              <a:rPr lang="en-IN" sz="1600" dirty="0">
                <a:solidFill>
                  <a:schemeClr val="accent4">
                    <a:lumMod val="50000"/>
                  </a:schemeClr>
                </a:solidFill>
              </a:rPr>
              <a:t>	           : Numerical, the size of the app. The suffix M - megabytes, K - kilobytes.</a:t>
            </a:r>
            <a:br>
              <a:rPr lang="en-IN" sz="1600" dirty="0">
                <a:solidFill>
                  <a:schemeClr val="accent4">
                    <a:lumMod val="50000"/>
                  </a:schemeClr>
                </a:solidFill>
              </a:rPr>
            </a:br>
            <a:r>
              <a:rPr lang="en-IN" sz="1600" b="1" dirty="0">
                <a:solidFill>
                  <a:schemeClr val="accent4">
                    <a:lumMod val="50000"/>
                  </a:schemeClr>
                </a:solidFill>
              </a:rPr>
              <a:t>Installs</a:t>
            </a:r>
            <a:r>
              <a:rPr lang="en-IN" sz="1600" dirty="0">
                <a:solidFill>
                  <a:schemeClr val="accent4">
                    <a:lumMod val="50000"/>
                  </a:schemeClr>
                </a:solidFill>
              </a:rPr>
              <a:t>	           : Numerical, describes the number of installs.</a:t>
            </a:r>
            <a:br>
              <a:rPr lang="en-IN" sz="1600" dirty="0">
                <a:solidFill>
                  <a:schemeClr val="accent4">
                    <a:lumMod val="50000"/>
                  </a:schemeClr>
                </a:solidFill>
              </a:rPr>
            </a:br>
            <a:r>
              <a:rPr lang="en-IN" sz="1600" b="1" dirty="0">
                <a:solidFill>
                  <a:schemeClr val="accent4">
                    <a:lumMod val="50000"/>
                  </a:schemeClr>
                </a:solidFill>
              </a:rPr>
              <a:t>Type</a:t>
            </a:r>
            <a:r>
              <a:rPr lang="en-IN" sz="1600" dirty="0">
                <a:solidFill>
                  <a:schemeClr val="accent4">
                    <a:lumMod val="50000"/>
                  </a:schemeClr>
                </a:solidFill>
              </a:rPr>
              <a:t>	           : Categorical, a label that indicates whether the app is free or paid.</a:t>
            </a:r>
            <a:br>
              <a:rPr lang="en-IN" sz="1600" dirty="0">
                <a:solidFill>
                  <a:schemeClr val="accent4">
                    <a:lumMod val="50000"/>
                  </a:schemeClr>
                </a:solidFill>
              </a:rPr>
            </a:br>
            <a:r>
              <a:rPr lang="en-IN" sz="1600" b="1" dirty="0">
                <a:solidFill>
                  <a:schemeClr val="accent4">
                    <a:lumMod val="50000"/>
                  </a:schemeClr>
                </a:solidFill>
              </a:rPr>
              <a:t>Price</a:t>
            </a:r>
            <a:r>
              <a:rPr lang="en-IN" sz="1600" dirty="0">
                <a:solidFill>
                  <a:schemeClr val="accent4">
                    <a:lumMod val="50000"/>
                  </a:schemeClr>
                </a:solidFill>
              </a:rPr>
              <a:t>	           : Numerical, the price value for the paid apps.</a:t>
            </a:r>
            <a:br>
              <a:rPr lang="en-IN" sz="1600" dirty="0">
                <a:solidFill>
                  <a:schemeClr val="accent4">
                    <a:lumMod val="50000"/>
                  </a:schemeClr>
                </a:solidFill>
              </a:rPr>
            </a:br>
            <a:r>
              <a:rPr lang="en-IN" sz="1600" b="1" dirty="0">
                <a:solidFill>
                  <a:schemeClr val="accent4">
                    <a:lumMod val="50000"/>
                  </a:schemeClr>
                </a:solidFill>
              </a:rPr>
              <a:t>Content Rating </a:t>
            </a:r>
            <a:r>
              <a:rPr lang="en-IN" sz="1600" dirty="0">
                <a:solidFill>
                  <a:schemeClr val="accent4">
                    <a:lumMod val="50000"/>
                  </a:schemeClr>
                </a:solidFill>
              </a:rPr>
              <a:t>: Categorical, a categorical rating that indicates the age group for user.</a:t>
            </a:r>
            <a:br>
              <a:rPr lang="en-IN" sz="1600" dirty="0">
                <a:solidFill>
                  <a:schemeClr val="accent4">
                    <a:lumMod val="50000"/>
                  </a:schemeClr>
                </a:solidFill>
              </a:rPr>
            </a:br>
            <a:r>
              <a:rPr lang="en-IN" sz="1600" b="1" dirty="0">
                <a:solidFill>
                  <a:schemeClr val="accent4">
                    <a:lumMod val="50000"/>
                  </a:schemeClr>
                </a:solidFill>
              </a:rPr>
              <a:t>Genre</a:t>
            </a:r>
            <a:r>
              <a:rPr lang="en-IN" sz="1600" dirty="0">
                <a:solidFill>
                  <a:schemeClr val="accent4">
                    <a:lumMod val="50000"/>
                  </a:schemeClr>
                </a:solidFill>
              </a:rPr>
              <a:t>	            : Categorical, list of genres to which the app belongs.</a:t>
            </a:r>
            <a:br>
              <a:rPr lang="en-IN" sz="1600" dirty="0">
                <a:solidFill>
                  <a:schemeClr val="accent4">
                    <a:lumMod val="50000"/>
                  </a:schemeClr>
                </a:solidFill>
              </a:rPr>
            </a:br>
            <a:r>
              <a:rPr lang="en-IN" sz="1600" b="1" dirty="0">
                <a:solidFill>
                  <a:schemeClr val="accent4">
                    <a:lumMod val="50000"/>
                  </a:schemeClr>
                </a:solidFill>
              </a:rPr>
              <a:t>Last Update        </a:t>
            </a:r>
            <a:r>
              <a:rPr lang="en-IN" sz="1600" dirty="0">
                <a:solidFill>
                  <a:schemeClr val="accent4">
                    <a:lumMod val="50000"/>
                  </a:schemeClr>
                </a:solidFill>
              </a:rPr>
              <a:t>: Date Format, the date at which the app was last updated.</a:t>
            </a:r>
            <a:br>
              <a:rPr lang="en-IN" sz="1600" dirty="0">
                <a:solidFill>
                  <a:schemeClr val="accent4">
                    <a:lumMod val="50000"/>
                  </a:schemeClr>
                </a:solidFill>
              </a:rPr>
            </a:br>
            <a:r>
              <a:rPr lang="en-IN" sz="1600" b="1" dirty="0">
                <a:solidFill>
                  <a:schemeClr val="accent4">
                    <a:lumMod val="50000"/>
                  </a:schemeClr>
                </a:solidFill>
              </a:rPr>
              <a:t>Current Version  </a:t>
            </a:r>
            <a:r>
              <a:rPr lang="en-IN" sz="1600" dirty="0">
                <a:solidFill>
                  <a:schemeClr val="accent4">
                    <a:lumMod val="50000"/>
                  </a:schemeClr>
                </a:solidFill>
              </a:rPr>
              <a:t>: Version of the app as specified by the developers.</a:t>
            </a:r>
            <a:br>
              <a:rPr lang="en-IN" sz="1600" dirty="0">
                <a:solidFill>
                  <a:schemeClr val="accent4">
                    <a:lumMod val="50000"/>
                  </a:schemeClr>
                </a:solidFill>
              </a:rPr>
            </a:br>
            <a:r>
              <a:rPr lang="en-IN" sz="1600" b="1" dirty="0">
                <a:solidFill>
                  <a:schemeClr val="accent4">
                    <a:lumMod val="50000"/>
                  </a:schemeClr>
                </a:solidFill>
              </a:rPr>
              <a:t>Android Version </a:t>
            </a:r>
            <a:r>
              <a:rPr lang="en-IN" sz="1600" dirty="0">
                <a:solidFill>
                  <a:schemeClr val="accent4">
                    <a:lumMod val="50000"/>
                  </a:schemeClr>
                </a:solidFill>
              </a:rPr>
              <a:t>: The Android  OS the app is compatible with</a:t>
            </a:r>
            <a:r>
              <a:rPr lang="en-IN" sz="1800" dirty="0">
                <a:solidFill>
                  <a:schemeClr val="accent4">
                    <a:lumMod val="50000"/>
                  </a:schemeClr>
                </a:solidFill>
              </a:rPr>
              <a:t>.</a:t>
            </a:r>
            <a:r>
              <a:rPr lang="en-IN" dirty="0">
                <a:solidFill>
                  <a:schemeClr val="accent1">
                    <a:lumMod val="50000"/>
                  </a:schemeClr>
                </a:solidFill>
              </a:rPr>
              <a:t/>
            </a:r>
            <a:br>
              <a:rPr lang="en-IN" dirty="0">
                <a:solidFill>
                  <a:schemeClr val="accent1">
                    <a:lumMod val="50000"/>
                  </a:schemeClr>
                </a:solidFill>
              </a:rPr>
            </a:br>
            <a:endParaRPr lang="en-IN" sz="2000" dirty="0"/>
          </a:p>
        </p:txBody>
      </p:sp>
    </p:spTree>
    <p:extLst>
      <p:ext uri="{BB962C8B-B14F-4D97-AF65-F5344CB8AC3E}">
        <p14:creationId xmlns:p14="http://schemas.microsoft.com/office/powerpoint/2010/main" xmlns="" val="3135996463"/>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62" y="1592888"/>
            <a:ext cx="8520600" cy="2016073"/>
          </a:xfrm>
        </p:spPr>
        <p:txBody>
          <a:bodyPr>
            <a:normAutofit fontScale="90000"/>
          </a:bodyPr>
          <a:lstStyle/>
          <a:p>
            <a:pPr lvl="0"/>
            <a:r>
              <a:rPr lang="en-IN" sz="1600" b="1" dirty="0">
                <a:solidFill>
                  <a:schemeClr val="accent4">
                    <a:lumMod val="50000"/>
                  </a:schemeClr>
                </a:solidFill>
              </a:rPr>
              <a:t>App		</a:t>
            </a:r>
            <a:r>
              <a:rPr lang="en-IN" sz="1600" b="1" dirty="0" smtClean="0">
                <a:solidFill>
                  <a:schemeClr val="accent4">
                    <a:lumMod val="50000"/>
                  </a:schemeClr>
                </a:solidFill>
              </a:rPr>
              <a:t>: </a:t>
            </a:r>
            <a:r>
              <a:rPr lang="en-IN" sz="1600" dirty="0">
                <a:solidFill>
                  <a:schemeClr val="accent4">
                    <a:lumMod val="50000"/>
                  </a:schemeClr>
                </a:solidFill>
              </a:rPr>
              <a:t>the app name.</a:t>
            </a:r>
            <a:br>
              <a:rPr lang="en-IN" sz="1600" dirty="0">
                <a:solidFill>
                  <a:schemeClr val="accent4">
                    <a:lumMod val="50000"/>
                  </a:schemeClr>
                </a:solidFill>
              </a:rPr>
            </a:br>
            <a:r>
              <a:rPr lang="en-IN" sz="1600" b="1" dirty="0" err="1">
                <a:solidFill>
                  <a:schemeClr val="accent4">
                    <a:lumMod val="50000"/>
                  </a:schemeClr>
                </a:solidFill>
              </a:rPr>
              <a:t>Translated_Review</a:t>
            </a:r>
            <a:r>
              <a:rPr lang="en-IN" sz="1600" b="1" dirty="0">
                <a:solidFill>
                  <a:schemeClr val="accent4">
                    <a:lumMod val="50000"/>
                  </a:schemeClr>
                </a:solidFill>
              </a:rPr>
              <a:t>	</a:t>
            </a:r>
            <a:r>
              <a:rPr lang="en-IN" sz="1600" b="1" dirty="0" smtClean="0">
                <a:solidFill>
                  <a:schemeClr val="accent4">
                    <a:lumMod val="50000"/>
                  </a:schemeClr>
                </a:solidFill>
              </a:rPr>
              <a:t>: </a:t>
            </a:r>
            <a:r>
              <a:rPr lang="en-IN" sz="1600" dirty="0">
                <a:solidFill>
                  <a:schemeClr val="accent4">
                    <a:lumMod val="50000"/>
                  </a:schemeClr>
                </a:solidFill>
              </a:rPr>
              <a:t>the review text in English.</a:t>
            </a:r>
            <a:br>
              <a:rPr lang="en-IN" sz="1600" dirty="0">
                <a:solidFill>
                  <a:schemeClr val="accent4">
                    <a:lumMod val="50000"/>
                  </a:schemeClr>
                </a:solidFill>
              </a:rPr>
            </a:br>
            <a:r>
              <a:rPr lang="en-IN" sz="1600" b="1" dirty="0">
                <a:solidFill>
                  <a:schemeClr val="accent4">
                    <a:lumMod val="50000"/>
                  </a:schemeClr>
                </a:solidFill>
              </a:rPr>
              <a:t>Sentiment		: </a:t>
            </a:r>
            <a:r>
              <a:rPr lang="en-IN" sz="1600" dirty="0">
                <a:solidFill>
                  <a:schemeClr val="accent4">
                    <a:lumMod val="50000"/>
                  </a:schemeClr>
                </a:solidFill>
              </a:rPr>
              <a:t>the sentiment of the review, positive, neutral, or negative.</a:t>
            </a:r>
            <a:br>
              <a:rPr lang="en-IN" sz="1600" dirty="0">
                <a:solidFill>
                  <a:schemeClr val="accent4">
                    <a:lumMod val="50000"/>
                  </a:schemeClr>
                </a:solidFill>
              </a:rPr>
            </a:br>
            <a:r>
              <a:rPr lang="en-IN" sz="1600" b="1" dirty="0" err="1">
                <a:solidFill>
                  <a:schemeClr val="accent4">
                    <a:lumMod val="50000"/>
                  </a:schemeClr>
                </a:solidFill>
              </a:rPr>
              <a:t>Sentiment_Polarity</a:t>
            </a:r>
            <a:r>
              <a:rPr lang="en-IN" sz="1600" b="1" dirty="0">
                <a:solidFill>
                  <a:schemeClr val="accent4">
                    <a:lumMod val="50000"/>
                  </a:schemeClr>
                </a:solidFill>
              </a:rPr>
              <a:t>	: </a:t>
            </a:r>
            <a:r>
              <a:rPr lang="en-IN" sz="1600" dirty="0">
                <a:solidFill>
                  <a:schemeClr val="accent4">
                    <a:lumMod val="50000"/>
                  </a:schemeClr>
                </a:solidFill>
              </a:rPr>
              <a:t>the sentiment in numerical form, ranging from -1.00 to 1.00.</a:t>
            </a:r>
            <a:br>
              <a:rPr lang="en-IN" sz="1600" dirty="0">
                <a:solidFill>
                  <a:schemeClr val="accent4">
                    <a:lumMod val="50000"/>
                  </a:schemeClr>
                </a:solidFill>
              </a:rPr>
            </a:br>
            <a:r>
              <a:rPr lang="en-IN" sz="1600" b="1" dirty="0" err="1">
                <a:solidFill>
                  <a:schemeClr val="accent4">
                    <a:lumMod val="50000"/>
                  </a:schemeClr>
                </a:solidFill>
              </a:rPr>
              <a:t>Sentiment_Subjectivity</a:t>
            </a:r>
            <a:r>
              <a:rPr lang="en-IN" sz="1600" b="1" dirty="0">
                <a:solidFill>
                  <a:schemeClr val="accent4">
                    <a:lumMod val="50000"/>
                  </a:schemeClr>
                </a:solidFill>
              </a:rPr>
              <a:t>	: </a:t>
            </a:r>
            <a:r>
              <a:rPr lang="en-IN" sz="1600" dirty="0">
                <a:solidFill>
                  <a:schemeClr val="accent4">
                    <a:lumMod val="50000"/>
                  </a:schemeClr>
                </a:solidFill>
              </a:rPr>
              <a:t>a measure of the expression of opinions, evaluations, 				  </a:t>
            </a:r>
            <a:r>
              <a:rPr lang="en-IN" sz="1600" dirty="0" smtClean="0">
                <a:solidFill>
                  <a:schemeClr val="accent4">
                    <a:lumMod val="50000"/>
                  </a:schemeClr>
                </a:solidFill>
              </a:rPr>
              <a:t>                        feelings</a:t>
            </a:r>
            <a:r>
              <a:rPr lang="en-IN" sz="1600" dirty="0">
                <a:solidFill>
                  <a:schemeClr val="accent4">
                    <a:lumMod val="50000"/>
                  </a:schemeClr>
                </a:solidFill>
              </a:rPr>
              <a:t>, and speculations.</a:t>
            </a:r>
            <a:r>
              <a:rPr lang="en-IN" dirty="0"/>
              <a:t/>
            </a:r>
            <a:br>
              <a:rPr lang="en-IN" dirty="0"/>
            </a:br>
            <a:endParaRPr lang="en-IN" dirty="0"/>
          </a:p>
        </p:txBody>
      </p:sp>
      <p:sp>
        <p:nvSpPr>
          <p:cNvPr id="3" name="TextBox 2"/>
          <p:cNvSpPr txBox="1"/>
          <p:nvPr/>
        </p:nvSpPr>
        <p:spPr>
          <a:xfrm>
            <a:off x="263062" y="932196"/>
            <a:ext cx="2326278" cy="369332"/>
          </a:xfrm>
          <a:prstGeom prst="rect">
            <a:avLst/>
          </a:prstGeom>
          <a:noFill/>
        </p:spPr>
        <p:txBody>
          <a:bodyPr wrap="none" rtlCol="0">
            <a:spAutoFit/>
          </a:bodyPr>
          <a:lstStyle/>
          <a:p>
            <a:r>
              <a:rPr lang="en-IN" sz="1800" b="1" dirty="0">
                <a:solidFill>
                  <a:schemeClr val="accent2"/>
                </a:solidFill>
              </a:rPr>
              <a:t>2.User Reviews.csv</a:t>
            </a:r>
          </a:p>
        </p:txBody>
      </p:sp>
      <p:sp>
        <p:nvSpPr>
          <p:cNvPr id="5" name="TextBox 4"/>
          <p:cNvSpPr txBox="1"/>
          <p:nvPr/>
        </p:nvSpPr>
        <p:spPr>
          <a:xfrm>
            <a:off x="263062" y="0"/>
            <a:ext cx="4552545" cy="822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2800"/>
              <a:buNone/>
              <a:defRPr sz="2800">
                <a:solidFill>
                  <a:schemeClr val="dk1"/>
                </a:solidFill>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pPr algn="r"/>
            <a:r>
              <a:rPr lang="en-IN" sz="2400" dirty="0" smtClean="0"/>
              <a:t>Dataset Description Column Wise of User </a:t>
            </a:r>
            <a:r>
              <a:rPr lang="en-IN" sz="2400" dirty="0" err="1" smtClean="0"/>
              <a:t>Reviews.Csv</a:t>
            </a:r>
            <a:endParaRPr lang="en-IN" sz="2400" dirty="0"/>
          </a:p>
        </p:txBody>
      </p:sp>
    </p:spTree>
    <p:extLst>
      <p:ext uri="{BB962C8B-B14F-4D97-AF65-F5344CB8AC3E}">
        <p14:creationId xmlns:p14="http://schemas.microsoft.com/office/powerpoint/2010/main" xmlns="" val="361932339"/>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1" y="0"/>
            <a:ext cx="8520600" cy="572700"/>
          </a:xfrm>
          <a:noFill/>
          <a:ln>
            <a:noFill/>
          </a:ln>
        </p:spPr>
        <p:txBody>
          <a:bodyPr spcFirstLastPara="1" wrap="square" lIns="91425" tIns="91425" rIns="91425" bIns="91425" anchor="t" anchorCtr="0">
            <a:noAutofit/>
          </a:bodyPr>
          <a:lstStyle/>
          <a:p>
            <a:r>
              <a:rPr lang="en-IN" dirty="0"/>
              <a:t>Data Processing Flowchart</a:t>
            </a:r>
          </a:p>
        </p:txBody>
      </p:sp>
      <p:graphicFrame>
        <p:nvGraphicFramePr>
          <p:cNvPr id="3" name="Diagram 2"/>
          <p:cNvGraphicFramePr/>
          <p:nvPr>
            <p:extLst>
              <p:ext uri="{D42A27DB-BD31-4B8C-83A1-F6EECF244321}">
                <p14:modId xmlns:p14="http://schemas.microsoft.com/office/powerpoint/2010/main" xmlns="" val="3873922314"/>
              </p:ext>
            </p:extLst>
          </p:nvPr>
        </p:nvGraphicFramePr>
        <p:xfrm>
          <a:off x="77821" y="831579"/>
          <a:ext cx="8520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636557836"/>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17" y="0"/>
            <a:ext cx="8520600" cy="894207"/>
          </a:xfrm>
        </p:spPr>
        <p:txBody>
          <a:bodyPr>
            <a:noAutofit/>
          </a:bodyPr>
          <a:lstStyle/>
          <a:p>
            <a:pPr lvl="0" algn="ctr"/>
            <a:r>
              <a:rPr lang="en-IN" sz="2400" b="1" dirty="0"/>
              <a:t>Import </a:t>
            </a:r>
            <a:r>
              <a:rPr lang="en-IN" sz="2400" b="1" dirty="0" smtClean="0"/>
              <a:t>Libraries</a:t>
            </a:r>
            <a:r>
              <a:rPr lang="en-IN" sz="2000" dirty="0"/>
              <a:t/>
            </a:r>
            <a:br>
              <a:rPr lang="en-IN" sz="2000" dirty="0"/>
            </a:br>
            <a:endParaRPr lang="en-IN" sz="2000" dirty="0"/>
          </a:p>
        </p:txBody>
      </p:sp>
      <p:sp>
        <p:nvSpPr>
          <p:cNvPr id="3" name="TextBox 2"/>
          <p:cNvSpPr txBox="1"/>
          <p:nvPr/>
        </p:nvSpPr>
        <p:spPr>
          <a:xfrm>
            <a:off x="194553" y="885217"/>
            <a:ext cx="8085289" cy="523220"/>
          </a:xfrm>
          <a:prstGeom prst="rect">
            <a:avLst/>
          </a:prstGeom>
          <a:noFill/>
        </p:spPr>
        <p:txBody>
          <a:bodyPr wrap="square" rtlCol="0">
            <a:spAutoFit/>
          </a:bodyPr>
          <a:lstStyle/>
          <a:p>
            <a:r>
              <a:rPr lang="en-GB" dirty="0"/>
              <a:t>library is a</a:t>
            </a:r>
            <a:r>
              <a:rPr lang="en-GB" b="1" dirty="0"/>
              <a:t> collection of related modules</a:t>
            </a:r>
            <a:r>
              <a:rPr lang="en-GB" dirty="0"/>
              <a:t>. It contains bundles of code that can be used repeatedly in different programs. It makes Python Programming simpler and convenient for the programmer.</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4553" y="1699317"/>
            <a:ext cx="1610744" cy="63758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561218" y="1615441"/>
            <a:ext cx="2334638" cy="94358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196894" y="1793001"/>
            <a:ext cx="2180553" cy="52023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6938141" y="1658000"/>
            <a:ext cx="1914030" cy="717761"/>
          </a:xfrm>
          <a:prstGeom prst="rect">
            <a:avLst/>
          </a:prstGeom>
          <a:ln>
            <a:noFill/>
          </a:ln>
          <a:effectLst>
            <a:outerShdw blurRad="292100" dist="139700" dir="2700000" algn="tl" rotWithShape="0">
              <a:srgbClr val="333333">
                <a:alpha val="65000"/>
              </a:srgbClr>
            </a:outerShdw>
          </a:effectLst>
        </p:spPr>
      </p:pic>
      <p:pic>
        <p:nvPicPr>
          <p:cNvPr id="10" name="Picture 9" descr="Libraries.png"/>
          <p:cNvPicPr>
            <a:picLocks noChangeAspect="1"/>
          </p:cNvPicPr>
          <p:nvPr/>
        </p:nvPicPr>
        <p:blipFill>
          <a:blip r:embed="rId6"/>
          <a:stretch>
            <a:fillRect/>
          </a:stretch>
        </p:blipFill>
        <p:spPr>
          <a:xfrm>
            <a:off x="217088" y="2571238"/>
            <a:ext cx="8644040" cy="2059145"/>
          </a:xfrm>
          <a:prstGeom prst="rect">
            <a:avLst/>
          </a:prstGeom>
        </p:spPr>
      </p:pic>
    </p:spTree>
    <p:extLst>
      <p:ext uri="{BB962C8B-B14F-4D97-AF65-F5344CB8AC3E}">
        <p14:creationId xmlns:p14="http://schemas.microsoft.com/office/powerpoint/2010/main" xmlns="" val="2583534696"/>
      </p:ext>
    </p:extLst>
  </p:cSld>
  <p:clrMapOvr>
    <a:masterClrMapping/>
  </p:clrMapOvr>
  <p:transition spd="slow">
    <p:fad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2681</TotalTime>
  <Words>1413</Words>
  <Application>Microsoft Office PowerPoint</Application>
  <PresentationFormat>On-screen Show (16:9)</PresentationFormat>
  <Paragraphs>238</Paragraphs>
  <Slides>39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Montserrat</vt:lpstr>
      <vt:lpstr>Calibri</vt:lpstr>
      <vt:lpstr>Verdana</vt:lpstr>
      <vt:lpstr>Constantia</vt:lpstr>
      <vt:lpstr>Wingdings 2</vt:lpstr>
      <vt:lpstr>Flow</vt:lpstr>
      <vt:lpstr>Capstone Project-1 (Exploratory Data Analysis)  Play Store App Review Analysis  </vt:lpstr>
      <vt:lpstr>   </vt:lpstr>
      <vt:lpstr>Contents:</vt:lpstr>
      <vt:lpstr>Introduction</vt:lpstr>
      <vt:lpstr>Problem Statement</vt:lpstr>
      <vt:lpstr>Dataset Description Column Wise of Play store Data.Csv  Two different datasets provided for analysis:  1.Play Store Data.csv                              App            : Categorical, the app name. Category            : Categorical, category the app belongs to. Rating            : Numerical, range from 0.0 to 5.0,Rating has received from the users. Reviews            : Numerical, the number of reviews that the app received. Size            : Numerical, the size of the app. The suffix M - megabytes, K - kilobytes. Installs            : Numerical, describes the number of installs. Type            : Categorical, a label that indicates whether the app is free or paid. Price            : Numerical, the price value for the paid apps. Content Rating : Categorical, a categorical rating that indicates the age group for user. Genre             : Categorical, list of genres to which the app belongs. Last Update        : Date Format, the date at which the app was last updated. Current Version  : Version of the app as specified by the developers. Android Version : The Android  OS the app is compatible with. </vt:lpstr>
      <vt:lpstr>App  : the app name. Translated_Review : the review text in English. Sentiment  : the sentiment of the review, positive, neutral, or negative. Sentiment_Polarity : the sentiment in numerical form, ranging from -1.00 to 1.00. Sentiment_Subjectivity : a measure of the expression of opinions, evaluations,                               feelings, and speculations. </vt:lpstr>
      <vt:lpstr>Data Processing Flowchart</vt:lpstr>
      <vt:lpstr>Import Libraries </vt:lpstr>
      <vt:lpstr>Data Frame Loading…….</vt:lpstr>
      <vt:lpstr>DataFrame Loading…….</vt:lpstr>
      <vt:lpstr>       Drop Duplicate Entry </vt:lpstr>
      <vt:lpstr>Drop Duplicate Entry </vt:lpstr>
      <vt:lpstr>   Remove Visual impurities </vt:lpstr>
      <vt:lpstr>Find Unique, Null Count and Data type</vt:lpstr>
      <vt:lpstr>Information From Data Digging</vt:lpstr>
      <vt:lpstr>Data Filtering Column by Column</vt:lpstr>
      <vt:lpstr>App Column Operation</vt:lpstr>
      <vt:lpstr>Category Column Operation</vt:lpstr>
      <vt:lpstr>Rating Column Operation</vt:lpstr>
      <vt:lpstr>Review Column Operation</vt:lpstr>
      <vt:lpstr>Installs Column Operation</vt:lpstr>
      <vt:lpstr>Type Column Operation</vt:lpstr>
      <vt:lpstr>Size Column Operation.</vt:lpstr>
      <vt:lpstr>Price Column Operation</vt:lpstr>
      <vt:lpstr>Content Rating Column Operation</vt:lpstr>
      <vt:lpstr>Last Update Column Operation</vt:lpstr>
      <vt:lpstr>User Reviews Data Frame Operation.</vt:lpstr>
      <vt:lpstr>Segregate : Numerical, Categorical Variable Data</vt:lpstr>
      <vt:lpstr> Data Visualisation </vt:lpstr>
      <vt:lpstr>Problem 1: How many Android Version Supported Apps Across the Whole Database ?</vt:lpstr>
      <vt:lpstr>Problem 2: What are the top most competing categories in play store ? </vt:lpstr>
      <vt:lpstr>Problem 3: What is the Paid and Free apps ratio? from all apps ?</vt:lpstr>
      <vt:lpstr>Problem 4: What are the updatation details of apps by year?  </vt:lpstr>
      <vt:lpstr>Problem 5: How the App pricing trend across popular categories ? </vt:lpstr>
      <vt:lpstr>Problem-6: What are the Sentiment Data Across the All Reviews ? </vt:lpstr>
      <vt:lpstr>Problem 7: Is there any correlation between Sentiment polarity/Sentiment subjectivity with Installs/Rating/Reviews/Size/Price/LastUpdated_Day/LastUpdated_Month/LastUpdated_Year ? </vt:lpstr>
      <vt:lpstr>Conclusion</vt:lpstr>
      <vt:lpstr>               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Project-1 (Exploratory Data Analysis)  Play Store App Review Analysis</dc:title>
  <dc:creator>Jayu071</dc:creator>
  <cp:lastModifiedBy>Windows User</cp:lastModifiedBy>
  <cp:revision>126</cp:revision>
  <dcterms:modified xsi:type="dcterms:W3CDTF">2022-11-04T11:59:27Z</dcterms:modified>
</cp:coreProperties>
</file>